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71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7" r:id="rId11"/>
    <p:sldId id="269" r:id="rId12"/>
    <p:sldId id="268" r:id="rId13"/>
    <p:sldId id="270" r:id="rId14"/>
    <p:sldId id="256" r:id="rId15"/>
    <p:sldId id="279" r:id="rId16"/>
    <p:sldId id="280" r:id="rId17"/>
    <p:sldId id="281" r:id="rId18"/>
    <p:sldId id="282" r:id="rId19"/>
    <p:sldId id="283" r:id="rId20"/>
    <p:sldId id="284" r:id="rId21"/>
    <p:sldId id="263" r:id="rId22"/>
    <p:sldId id="273" r:id="rId23"/>
    <p:sldId id="275" r:id="rId24"/>
    <p:sldId id="276" r:id="rId25"/>
    <p:sldId id="274" r:id="rId26"/>
    <p:sldId id="277" r:id="rId27"/>
    <p:sldId id="287" r:id="rId28"/>
    <p:sldId id="286" r:id="rId29"/>
    <p:sldId id="285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Estilo Claro 3 - Ênfas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43"/>
  </p:normalViewPr>
  <p:slideViewPr>
    <p:cSldViewPr snapToGrid="0" snapToObjects="1">
      <p:cViewPr>
        <p:scale>
          <a:sx n="74" d="100"/>
          <a:sy n="74" d="100"/>
        </p:scale>
        <p:origin x="27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18B81-382D-6F48-A9FD-5618D971EB26}" type="datetimeFigureOut">
              <a:rPr lang="pt-BR" smtClean="0"/>
              <a:t>04/12/2018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A0B4E-D5C5-6D49-B7D1-68727B48F4A2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8251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A0B4E-D5C5-6D49-B7D1-68727B48F4A2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379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C3EF5-457F-C640-8A2E-ADC56D574306}" type="datetimeFigureOut">
              <a:rPr lang="pt-BR" smtClean="0"/>
              <a:t>04/12/2018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C3CE6-95A4-1946-9D48-A341DE471124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1198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C3EF5-457F-C640-8A2E-ADC56D574306}" type="datetimeFigureOut">
              <a:rPr lang="pt-BR" smtClean="0"/>
              <a:t>04/12/2018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C3CE6-95A4-1946-9D48-A341DE471124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2424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C3EF5-457F-C640-8A2E-ADC56D574306}" type="datetimeFigureOut">
              <a:rPr lang="pt-BR" smtClean="0"/>
              <a:t>04/12/2018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C3CE6-95A4-1946-9D48-A341DE471124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2175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C3EF5-457F-C640-8A2E-ADC56D574306}" type="datetimeFigureOut">
              <a:rPr lang="pt-BR" smtClean="0"/>
              <a:t>04/12/2018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C3CE6-95A4-1946-9D48-A341DE471124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2880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C3EF5-457F-C640-8A2E-ADC56D574306}" type="datetimeFigureOut">
              <a:rPr lang="pt-BR" smtClean="0"/>
              <a:t>04/12/2018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C3CE6-95A4-1946-9D48-A341DE471124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7643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C3EF5-457F-C640-8A2E-ADC56D574306}" type="datetimeFigureOut">
              <a:rPr lang="pt-BR" smtClean="0"/>
              <a:t>04/12/2018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C3CE6-95A4-1946-9D48-A341DE471124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4968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C3EF5-457F-C640-8A2E-ADC56D574306}" type="datetimeFigureOut">
              <a:rPr lang="pt-BR" smtClean="0"/>
              <a:t>04/12/2018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C3CE6-95A4-1946-9D48-A341DE471124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8939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C3EF5-457F-C640-8A2E-ADC56D574306}" type="datetimeFigureOut">
              <a:rPr lang="pt-BR" smtClean="0"/>
              <a:t>04/12/2018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C3CE6-95A4-1946-9D48-A341DE471124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912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C3EF5-457F-C640-8A2E-ADC56D574306}" type="datetimeFigureOut">
              <a:rPr lang="pt-BR" smtClean="0"/>
              <a:t>04/12/2018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C3CE6-95A4-1946-9D48-A341DE471124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103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C3EF5-457F-C640-8A2E-ADC56D574306}" type="datetimeFigureOut">
              <a:rPr lang="pt-BR" smtClean="0"/>
              <a:t>04/12/2018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C3CE6-95A4-1946-9D48-A341DE471124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0930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C3EF5-457F-C640-8A2E-ADC56D574306}" type="datetimeFigureOut">
              <a:rPr lang="pt-BR" smtClean="0"/>
              <a:t>04/12/2018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C3CE6-95A4-1946-9D48-A341DE471124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4168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C3EF5-457F-C640-8A2E-ADC56D574306}" type="datetimeFigureOut">
              <a:rPr lang="pt-BR" smtClean="0"/>
              <a:t>04/12/2018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C3CE6-95A4-1946-9D48-A341DE471124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1543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hyperlink" Target="http://scs.ryerson.ca/~aharley/vis/conv/flat.html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png"/><Relationship Id="rId5" Type="http://schemas.openxmlformats.org/officeDocument/2006/relationships/image" Target="../media/image27.jpeg"/><Relationship Id="rId6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4" Type="http://schemas.openxmlformats.org/officeDocument/2006/relationships/image" Target="../media/image31.jpg"/><Relationship Id="rId5" Type="http://schemas.openxmlformats.org/officeDocument/2006/relationships/image" Target="../media/image32.jpg"/><Relationship Id="rId6" Type="http://schemas.openxmlformats.org/officeDocument/2006/relationships/image" Target="../media/image33.jpg"/><Relationship Id="rId7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Diagnóstico de Câncer de Pele Utilizando Redes Neurais Artificiais</a:t>
            </a: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1524000" y="4059243"/>
            <a:ext cx="9144000" cy="1655762"/>
          </a:xfrm>
        </p:spPr>
        <p:txBody>
          <a:bodyPr/>
          <a:lstStyle/>
          <a:p>
            <a:r>
              <a:rPr lang="pt-BR" dirty="0"/>
              <a:t>Carlos Diego Ferreira de Almeida</a:t>
            </a:r>
          </a:p>
          <a:p>
            <a:r>
              <a:rPr lang="pt-BR" dirty="0"/>
              <a:t>Jean </a:t>
            </a:r>
            <a:r>
              <a:rPr lang="pt-BR" dirty="0" err="1"/>
              <a:t>Phelipe</a:t>
            </a:r>
            <a:r>
              <a:rPr lang="pt-BR" dirty="0"/>
              <a:t> de Oliveira Lima</a:t>
            </a:r>
          </a:p>
          <a:p>
            <a:r>
              <a:rPr lang="pt-BR" dirty="0"/>
              <a:t>Luiz Carlos Silva de Araújo Filho</a:t>
            </a:r>
          </a:p>
        </p:txBody>
      </p:sp>
    </p:spTree>
    <p:extLst>
      <p:ext uri="{BB962C8B-B14F-4D97-AF65-F5344CB8AC3E}">
        <p14:creationId xmlns:p14="http://schemas.microsoft.com/office/powerpoint/2010/main" val="129649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63" y="2036684"/>
            <a:ext cx="7063944" cy="4709296"/>
          </a:xfr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Solução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939112" y="1812068"/>
            <a:ext cx="6882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BR" sz="2800"/>
              <a:t>Problemas Não-Linearmente </a:t>
            </a:r>
            <a:r>
              <a:rPr lang="pt-BR" sz="2800" dirty="0"/>
              <a:t>Separáveis</a:t>
            </a:r>
          </a:p>
        </p:txBody>
      </p:sp>
    </p:spTree>
    <p:extLst>
      <p:ext uri="{BB962C8B-B14F-4D97-AF65-F5344CB8AC3E}">
        <p14:creationId xmlns:p14="http://schemas.microsoft.com/office/powerpoint/2010/main" val="6346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63" y="2036684"/>
            <a:ext cx="7063944" cy="4709296"/>
          </a:xfr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Solução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939112" y="1812068"/>
            <a:ext cx="6882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BR" sz="2800"/>
              <a:t>Problemas Não-Linearmente </a:t>
            </a:r>
            <a:r>
              <a:rPr lang="pt-BR" sz="2800" dirty="0"/>
              <a:t>Separáveis</a:t>
            </a:r>
          </a:p>
        </p:txBody>
      </p:sp>
    </p:spTree>
    <p:extLst>
      <p:ext uri="{BB962C8B-B14F-4D97-AF65-F5344CB8AC3E}">
        <p14:creationId xmlns:p14="http://schemas.microsoft.com/office/powerpoint/2010/main" val="210669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Multilayer</a:t>
            </a:r>
            <a:r>
              <a:rPr lang="pt-BR" dirty="0"/>
              <a:t> </a:t>
            </a:r>
            <a:r>
              <a:rPr lang="pt-BR" dirty="0" err="1"/>
              <a:t>Perceptron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260" y="1690688"/>
            <a:ext cx="8502994" cy="4114800"/>
          </a:xfrm>
        </p:spPr>
      </p:pic>
      <p:sp>
        <p:nvSpPr>
          <p:cNvPr id="5" name="CaixaDeTexto 4"/>
          <p:cNvSpPr txBox="1"/>
          <p:nvPr/>
        </p:nvSpPr>
        <p:spPr>
          <a:xfrm>
            <a:off x="838199" y="1690687"/>
            <a:ext cx="34495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pt-BR" sz="2800" dirty="0"/>
              <a:t>Características:</a:t>
            </a:r>
          </a:p>
          <a:p>
            <a:pPr marL="914400" lvl="1" indent="-457200">
              <a:buFont typeface="Arial" charset="0"/>
              <a:buChar char="•"/>
            </a:pPr>
            <a:r>
              <a:rPr lang="pt-BR" sz="2800" dirty="0" err="1"/>
              <a:t>Fully-Conected</a:t>
            </a:r>
            <a:r>
              <a:rPr lang="pt-BR" sz="2800" dirty="0"/>
              <a:t>;</a:t>
            </a:r>
          </a:p>
          <a:p>
            <a:pPr marL="914400" lvl="1" indent="-457200">
              <a:buFont typeface="Arial" charset="0"/>
              <a:buChar char="•"/>
            </a:pPr>
            <a:r>
              <a:rPr lang="pt-BR" sz="2800" dirty="0" err="1"/>
              <a:t>Feed</a:t>
            </a:r>
            <a:r>
              <a:rPr lang="pt-BR" sz="2800" dirty="0"/>
              <a:t> </a:t>
            </a:r>
            <a:r>
              <a:rPr lang="pt-BR" sz="2800" dirty="0" err="1"/>
              <a:t>Foward</a:t>
            </a:r>
            <a:r>
              <a:rPr lang="pt-BR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568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Desafios de </a:t>
            </a:r>
            <a:r>
              <a:rPr lang="pt-BR" dirty="0" err="1"/>
              <a:t>MLPs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Encontrar melhores parâmetros e </a:t>
            </a:r>
            <a:r>
              <a:rPr lang="pt-BR" dirty="0" err="1"/>
              <a:t>hiper-parâmetros</a:t>
            </a:r>
            <a:r>
              <a:rPr lang="pt-BR" dirty="0"/>
              <a:t>: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Número de Camadas Ocultas;</a:t>
            </a:r>
          </a:p>
          <a:p>
            <a:pPr lvl="1"/>
            <a:r>
              <a:rPr lang="pt-BR" dirty="0"/>
              <a:t>Número de Neurônios por camada;</a:t>
            </a:r>
          </a:p>
          <a:p>
            <a:pPr lvl="1"/>
            <a:r>
              <a:rPr lang="pt-BR" dirty="0"/>
              <a:t>Função de Ativação.</a:t>
            </a:r>
          </a:p>
          <a:p>
            <a:pPr lvl="1"/>
            <a:r>
              <a:rPr lang="pt-BR" dirty="0"/>
              <a:t>Número máximo de iterações;</a:t>
            </a:r>
          </a:p>
          <a:p>
            <a:pPr lvl="1"/>
            <a:r>
              <a:rPr lang="pt-BR" dirty="0"/>
              <a:t>Taxa de aprendizado;</a:t>
            </a:r>
          </a:p>
          <a:p>
            <a:pPr lvl="1"/>
            <a:r>
              <a:rPr lang="pt-BR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58531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2" descr="Resultado de imagem para convolutional neural network">
            <a:extLst>
              <a:ext uri="{FF2B5EF4-FFF2-40B4-BE49-F238E27FC236}">
                <a16:creationId xmlns:a16="http://schemas.microsoft.com/office/drawing/2014/main" xmlns="" id="{EE1D8492-A3DB-411F-928F-6A398D74A2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7"/>
          <a:stretch/>
        </p:blipFill>
        <p:spPr bwMode="auto">
          <a:xfrm>
            <a:off x="643467" y="1699937"/>
            <a:ext cx="10905066" cy="384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xmlns="" id="{159B22D5-A3F2-4B13-B332-F57E8B188B11}"/>
              </a:ext>
            </a:extLst>
          </p:cNvPr>
          <p:cNvSpPr txBox="1"/>
          <p:nvPr/>
        </p:nvSpPr>
        <p:spPr>
          <a:xfrm>
            <a:off x="841587" y="712649"/>
            <a:ext cx="6370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+mj-lt"/>
              </a:rPr>
              <a:t>Rede Neural </a:t>
            </a:r>
            <a:r>
              <a:rPr lang="en-US" sz="4400" dirty="0" err="1">
                <a:latin typeface="+mj-lt"/>
              </a:rPr>
              <a:t>Convolucional</a:t>
            </a:r>
            <a:endParaRPr lang="pt-BR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9410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creen Shot 2016-07-24 at 11.25.13 PM">
            <a:extLst>
              <a:ext uri="{FF2B5EF4-FFF2-40B4-BE49-F238E27FC236}">
                <a16:creationId xmlns:a16="http://schemas.microsoft.com/office/drawing/2014/main" xmlns="" id="{E1392A56-32B5-489D-A8DC-63F1AC900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2" y="2580365"/>
            <a:ext cx="2352675" cy="213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reen Shot 2016-07-24 at 11.25.24 PM">
            <a:extLst>
              <a:ext uri="{FF2B5EF4-FFF2-40B4-BE49-F238E27FC236}">
                <a16:creationId xmlns:a16="http://schemas.microsoft.com/office/drawing/2014/main" xmlns="" id="{7EAAB022-EF7D-47E7-BE86-77040E3C2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703" y="3059572"/>
            <a:ext cx="1862818" cy="158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35B0DA4D-BF60-45D7-9369-2072CA3C76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163" y="2347987"/>
            <a:ext cx="4114462" cy="300908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93718CA1-D3C6-417B-BE25-9B0A15A79002}"/>
              </a:ext>
            </a:extLst>
          </p:cNvPr>
          <p:cNvSpPr txBox="1"/>
          <p:nvPr/>
        </p:nvSpPr>
        <p:spPr>
          <a:xfrm>
            <a:off x="4459355" y="4710740"/>
            <a:ext cx="2554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Kernel, Detector de </a:t>
            </a:r>
            <a:r>
              <a:rPr lang="en-US" b="1" dirty="0" err="1"/>
              <a:t>Características</a:t>
            </a:r>
            <a:r>
              <a:rPr lang="en-US" b="1" dirty="0"/>
              <a:t> </a:t>
            </a:r>
            <a:r>
              <a:rPr lang="en-US" b="1" dirty="0" err="1"/>
              <a:t>ou</a:t>
            </a:r>
            <a:r>
              <a:rPr lang="en-US" b="1" dirty="0"/>
              <a:t> </a:t>
            </a:r>
            <a:r>
              <a:rPr lang="en-US" b="1" dirty="0" err="1"/>
              <a:t>Filtro</a:t>
            </a:r>
            <a:endParaRPr lang="pt-BR" b="1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38EB9BB7-8594-45D6-A624-8F220592FB36}"/>
              </a:ext>
            </a:extLst>
          </p:cNvPr>
          <p:cNvSpPr txBox="1"/>
          <p:nvPr/>
        </p:nvSpPr>
        <p:spPr>
          <a:xfrm>
            <a:off x="1727467" y="471074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Imagem original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A76F7FA9-70A6-4F6D-B423-FB714C9D2139}"/>
              </a:ext>
            </a:extLst>
          </p:cNvPr>
          <p:cNvSpPr txBox="1"/>
          <p:nvPr/>
        </p:nvSpPr>
        <p:spPr>
          <a:xfrm>
            <a:off x="2609849" y="821135"/>
            <a:ext cx="7229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/>
              <a:t>Convolução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76947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iphy.gif">
            <a:extLst>
              <a:ext uri="{FF2B5EF4-FFF2-40B4-BE49-F238E27FC236}">
                <a16:creationId xmlns:a16="http://schemas.microsoft.com/office/drawing/2014/main" xmlns="" id="{EA95E599-B4D1-41B1-AB42-0EF260D6643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0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46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m para feature map">
            <a:extLst>
              <a:ext uri="{FF2B5EF4-FFF2-40B4-BE49-F238E27FC236}">
                <a16:creationId xmlns:a16="http://schemas.microsoft.com/office/drawing/2014/main" xmlns="" id="{C7AFB6DF-DE6D-40A1-A1E9-9E7104060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37" y="1486487"/>
            <a:ext cx="5672138" cy="388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F77C559D-E5A5-4F5E-9804-CE6C860958AE}"/>
              </a:ext>
            </a:extLst>
          </p:cNvPr>
          <p:cNvSpPr txBox="1"/>
          <p:nvPr/>
        </p:nvSpPr>
        <p:spPr>
          <a:xfrm>
            <a:off x="7143751" y="2505670"/>
            <a:ext cx="33147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Tamanho</a:t>
            </a:r>
          </a:p>
          <a:p>
            <a:r>
              <a:rPr lang="pt-BR" sz="2800" dirty="0" err="1"/>
              <a:t>Stride</a:t>
            </a:r>
            <a:endParaRPr lang="pt-BR" sz="2800" dirty="0"/>
          </a:p>
          <a:p>
            <a:r>
              <a:rPr lang="pt-BR" sz="2800" dirty="0"/>
              <a:t>Quantidade (Profundidade)</a:t>
            </a:r>
          </a:p>
        </p:txBody>
      </p:sp>
    </p:spTree>
    <p:extLst>
      <p:ext uri="{BB962C8B-B14F-4D97-AF65-F5344CB8AC3E}">
        <p14:creationId xmlns:p14="http://schemas.microsoft.com/office/powerpoint/2010/main" val="102561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creen Shot 2016-08-07 at 6.18.19 PM.png">
            <a:extLst>
              <a:ext uri="{FF2B5EF4-FFF2-40B4-BE49-F238E27FC236}">
                <a16:creationId xmlns:a16="http://schemas.microsoft.com/office/drawing/2014/main" xmlns="" id="{9EC56453-CCAB-446E-8EB1-D40E080BD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1912937"/>
            <a:ext cx="10905066" cy="408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3B7561E4-1B93-4329-A6B4-B24CE948F276}"/>
              </a:ext>
            </a:extLst>
          </p:cNvPr>
          <p:cNvSpPr txBox="1"/>
          <p:nvPr/>
        </p:nvSpPr>
        <p:spPr>
          <a:xfrm>
            <a:off x="2928938" y="500062"/>
            <a:ext cx="6443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/>
              <a:t>Ativação</a:t>
            </a:r>
          </a:p>
        </p:txBody>
      </p:sp>
    </p:spTree>
    <p:extLst>
      <p:ext uri="{BB962C8B-B14F-4D97-AF65-F5344CB8AC3E}">
        <p14:creationId xmlns:p14="http://schemas.microsoft.com/office/powerpoint/2010/main" val="338432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597231D2-10A9-47BF-B7DB-3ACB02D3EB77}"/>
              </a:ext>
            </a:extLst>
          </p:cNvPr>
          <p:cNvSpPr txBox="1"/>
          <p:nvPr/>
        </p:nvSpPr>
        <p:spPr>
          <a:xfrm>
            <a:off x="3309937" y="700087"/>
            <a:ext cx="5572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err="1"/>
              <a:t>Pooling</a:t>
            </a:r>
            <a:endParaRPr lang="pt-BR" sz="5400" b="1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9648D6C3-0670-4DF6-973C-00AB15975A64}"/>
              </a:ext>
            </a:extLst>
          </p:cNvPr>
          <p:cNvSpPr txBox="1"/>
          <p:nvPr/>
        </p:nvSpPr>
        <p:spPr>
          <a:xfrm>
            <a:off x="628650" y="2171700"/>
            <a:ext cx="24669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Pode ter diferentes tipos: Max, </a:t>
            </a:r>
            <a:r>
              <a:rPr lang="pt-BR" sz="2000" dirty="0" err="1"/>
              <a:t>Avg</a:t>
            </a:r>
            <a:r>
              <a:rPr lang="pt-BR" sz="2000" dirty="0"/>
              <a:t>, Sum, etc.</a:t>
            </a:r>
          </a:p>
          <a:p>
            <a:r>
              <a:rPr lang="pt-BR" sz="2000" dirty="0"/>
              <a:t>Diminuir dimensão de cada mapa de características</a:t>
            </a:r>
          </a:p>
        </p:txBody>
      </p:sp>
      <p:pic>
        <p:nvPicPr>
          <p:cNvPr id="6146" name="Picture 2" descr="Screen Shot 2016-08-10 at 3.38.39 AM.png">
            <a:extLst>
              <a:ext uri="{FF2B5EF4-FFF2-40B4-BE49-F238E27FC236}">
                <a16:creationId xmlns:a16="http://schemas.microsoft.com/office/drawing/2014/main" xmlns="" id="{5F720972-761B-4A74-AE20-C57CFAF58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37" y="1871556"/>
            <a:ext cx="5254711" cy="447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45360449-66F3-4AB5-BEF7-632A88656833}"/>
              </a:ext>
            </a:extLst>
          </p:cNvPr>
          <p:cNvSpPr txBox="1"/>
          <p:nvPr/>
        </p:nvSpPr>
        <p:spPr>
          <a:xfrm>
            <a:off x="8778961" y="3871914"/>
            <a:ext cx="21955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Tamanho</a:t>
            </a:r>
          </a:p>
          <a:p>
            <a:r>
              <a:rPr lang="pt-BR" sz="2800" dirty="0" err="1"/>
              <a:t>Stride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58772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Técnicas </a:t>
            </a:r>
            <a:r>
              <a:rPr lang="pt-BR" dirty="0" err="1"/>
              <a:t>Utilzadas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Redes Neurais:</a:t>
            </a:r>
          </a:p>
          <a:p>
            <a:pPr lvl="1"/>
            <a:r>
              <a:rPr lang="pt-BR" dirty="0" err="1"/>
              <a:t>Multilayer</a:t>
            </a:r>
            <a:r>
              <a:rPr lang="pt-BR" dirty="0"/>
              <a:t> </a:t>
            </a:r>
            <a:r>
              <a:rPr lang="pt-BR" dirty="0" err="1"/>
              <a:t>Perceptron</a:t>
            </a:r>
            <a:r>
              <a:rPr lang="pt-BR" dirty="0"/>
              <a:t> (MLP);</a:t>
            </a:r>
          </a:p>
          <a:p>
            <a:pPr lvl="1"/>
            <a:r>
              <a:rPr lang="pt-BR" dirty="0" err="1"/>
              <a:t>Convolucionais</a:t>
            </a:r>
            <a:r>
              <a:rPr lang="pt-BR" dirty="0"/>
              <a:t> (CNN).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09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74C33B4E-6413-472E-A14F-A76E03FDAF53}"/>
              </a:ext>
            </a:extLst>
          </p:cNvPr>
          <p:cNvSpPr txBox="1"/>
          <p:nvPr/>
        </p:nvSpPr>
        <p:spPr>
          <a:xfrm>
            <a:off x="3245643" y="600075"/>
            <a:ext cx="5700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err="1"/>
              <a:t>Fully</a:t>
            </a:r>
            <a:r>
              <a:rPr lang="pt-BR" sz="5400" b="1" dirty="0"/>
              <a:t> </a:t>
            </a:r>
            <a:r>
              <a:rPr lang="pt-BR" sz="5400" b="1" dirty="0" err="1"/>
              <a:t>Conected</a:t>
            </a:r>
            <a:endParaRPr lang="pt-BR" sz="5400" b="1" dirty="0"/>
          </a:p>
        </p:txBody>
      </p:sp>
      <p:pic>
        <p:nvPicPr>
          <p:cNvPr id="7170" name="Picture 2" descr="Screen Shot 2016-08-06 at 12.34.02 AM.png">
            <a:extLst>
              <a:ext uri="{FF2B5EF4-FFF2-40B4-BE49-F238E27FC236}">
                <a16:creationId xmlns:a16="http://schemas.microsoft.com/office/drawing/2014/main" xmlns="" id="{D27E4414-F919-410A-A59F-B7AD1A3A1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404" y="2462212"/>
            <a:ext cx="8128334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83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11422CF3-FF79-4F60-865C-715E573F7C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09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3748EBE4-C6C3-4726-8BAE-8C24C6A651ED}"/>
              </a:ext>
            </a:extLst>
          </p:cNvPr>
          <p:cNvSpPr txBox="1"/>
          <p:nvPr/>
        </p:nvSpPr>
        <p:spPr>
          <a:xfrm>
            <a:off x="3429530" y="6214533"/>
            <a:ext cx="8119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hlinkClick r:id="rId3"/>
              </a:rPr>
              <a:t>http://scs.ryerson.ca/~aharley/vis/conv/flat.html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003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Problema: Classificação de Câncer de Pele</a:t>
            </a:r>
          </a:p>
        </p:txBody>
      </p:sp>
    </p:spTree>
    <p:extLst>
      <p:ext uri="{BB962C8B-B14F-4D97-AF65-F5344CB8AC3E}">
        <p14:creationId xmlns:p14="http://schemas.microsoft.com/office/powerpoint/2010/main" val="205252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227" y="1946058"/>
            <a:ext cx="2043546" cy="2043546"/>
          </a:xfrm>
          <a:prstGeom prst="rect">
            <a:avLst/>
          </a:prstGeom>
          <a:ln>
            <a:solidFill>
              <a:srgbClr val="FF66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37" y="1946058"/>
            <a:ext cx="3066987" cy="2043546"/>
          </a:xfrm>
          <a:prstGeom prst="rect">
            <a:avLst/>
          </a:prstGeom>
          <a:ln>
            <a:solidFill>
              <a:srgbClr val="FF660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803" y="1894350"/>
            <a:ext cx="2357623" cy="2095254"/>
          </a:xfrm>
          <a:prstGeom prst="rect">
            <a:avLst/>
          </a:prstGeom>
          <a:ln>
            <a:solidFill>
              <a:srgbClr val="FF6600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93837" y="1576726"/>
            <a:ext cx="213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Queratose Actínica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47976" y="1576726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Doença de Bowen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57471" y="1576726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Carcinoma basocelular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820" y="4446121"/>
            <a:ext cx="2886199" cy="2008314"/>
          </a:xfrm>
          <a:prstGeom prst="rect">
            <a:avLst/>
          </a:prstGeom>
          <a:ln>
            <a:solidFill>
              <a:srgbClr val="FF6600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115" y="4446121"/>
            <a:ext cx="2828488" cy="1857375"/>
          </a:xfrm>
          <a:prstGeom prst="rect">
            <a:avLst/>
          </a:prstGeom>
          <a:ln>
            <a:solidFill>
              <a:srgbClr val="FF6600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2257488" y="402307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Melanoma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41783" y="4023075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Nevo pigmentado</a:t>
            </a:r>
          </a:p>
        </p:txBody>
      </p:sp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825074" y="189378"/>
            <a:ext cx="10515600" cy="1325563"/>
          </a:xfrm>
        </p:spPr>
        <p:txBody>
          <a:bodyPr>
            <a:normAutofit/>
          </a:bodyPr>
          <a:lstStyle/>
          <a:p>
            <a:r>
              <a:rPr lang="pt-BR">
                <a:ea typeface="Microsoft Sans Serif" panose="020B0604020202020204" pitchFamily="34" charset="0"/>
                <a:cs typeface="Microsoft Sans Serif" panose="020B0604020202020204" pitchFamily="34" charset="0"/>
              </a:rPr>
              <a:t>Doenças </a:t>
            </a:r>
            <a:r>
              <a:rPr lang="pt-BR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ou lesões que a rede neural é capaz </a:t>
            </a:r>
            <a:r>
              <a:rPr lang="pt-BR">
                <a:ea typeface="Microsoft Sans Serif" panose="020B0604020202020204" pitchFamily="34" charset="0"/>
                <a:cs typeface="Microsoft Sans Serif" panose="020B0604020202020204" pitchFamily="34" charset="0"/>
              </a:rPr>
              <a:t>de detectar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8303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431969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Queratoses benignas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620" y="4330841"/>
            <a:ext cx="2862442" cy="1905313"/>
          </a:xfrm>
          <a:prstGeom prst="rect">
            <a:avLst/>
          </a:prstGeom>
          <a:ln>
            <a:solidFill>
              <a:srgbClr val="FF66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813" y="4330841"/>
            <a:ext cx="2858870" cy="1902448"/>
          </a:xfrm>
          <a:prstGeom prst="rect">
            <a:avLst/>
          </a:prstGeom>
          <a:ln>
            <a:solidFill>
              <a:srgbClr val="FF66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2"/>
          <a:stretch/>
        </p:blipFill>
        <p:spPr>
          <a:xfrm>
            <a:off x="703652" y="4330841"/>
            <a:ext cx="3001449" cy="1902448"/>
          </a:xfrm>
          <a:prstGeom prst="rect">
            <a:avLst/>
          </a:prstGeom>
          <a:ln>
            <a:solidFill>
              <a:srgbClr val="FF660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703652" y="3937759"/>
            <a:ext cx="213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Verruga seborreica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33813" y="3951322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Mancha hepática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61620" y="3951322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Líquen plano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813" y="1249437"/>
            <a:ext cx="2877014" cy="1809503"/>
          </a:xfrm>
          <a:prstGeom prst="rect">
            <a:avLst/>
          </a:prstGeom>
          <a:ln>
            <a:solidFill>
              <a:srgbClr val="FF660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94"/>
          <a:stretch/>
        </p:blipFill>
        <p:spPr>
          <a:xfrm>
            <a:off x="535517" y="1249437"/>
            <a:ext cx="3355861" cy="1833982"/>
          </a:xfrm>
          <a:prstGeom prst="rect">
            <a:avLst/>
          </a:prstGeom>
          <a:ln>
            <a:solidFill>
              <a:srgbClr val="FF6600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913" y="1296939"/>
            <a:ext cx="3048000" cy="1714500"/>
          </a:xfrm>
          <a:prstGeom prst="rect">
            <a:avLst/>
          </a:prstGeom>
          <a:ln>
            <a:solidFill>
              <a:srgbClr val="FF6600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535517" y="760862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Angioma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33813" y="780552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Angiokeratoma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477913" y="763023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Pyogenic granulomas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299829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Lesões vasculares</a:t>
            </a:r>
          </a:p>
        </p:txBody>
      </p:sp>
    </p:spTree>
    <p:extLst>
      <p:ext uri="{BB962C8B-B14F-4D97-AF65-F5344CB8AC3E}">
        <p14:creationId xmlns:p14="http://schemas.microsoft.com/office/powerpoint/2010/main" val="98164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Atributos do </a:t>
            </a:r>
            <a:r>
              <a:rPr lang="pt-BR" dirty="0" err="1"/>
              <a:t>Dataset</a:t>
            </a:r>
            <a:endParaRPr lang="pt-BR" dirty="0"/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1784206"/>
              </p:ext>
            </p:extLst>
          </p:nvPr>
        </p:nvGraphicFramePr>
        <p:xfrm>
          <a:off x="838200" y="3790355"/>
          <a:ext cx="105156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Imagem da lesão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Idade do Paciente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Sexo do Paciente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Local da Lesão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Diagnóstico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" name="Chave Esquerda 5"/>
          <p:cNvSpPr/>
          <p:nvPr/>
        </p:nvSpPr>
        <p:spPr>
          <a:xfrm rot="5400000">
            <a:off x="4831450" y="-729084"/>
            <a:ext cx="430513" cy="8417013"/>
          </a:xfrm>
          <a:prstGeom prst="leftBrace">
            <a:avLst>
              <a:gd name="adj1" fmla="val 5912"/>
              <a:gd name="adj2" fmla="val 5140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have Esquerda 6"/>
          <p:cNvSpPr/>
          <p:nvPr/>
        </p:nvSpPr>
        <p:spPr>
          <a:xfrm rot="5400000">
            <a:off x="10103431" y="2444310"/>
            <a:ext cx="402152" cy="2098587"/>
          </a:xfrm>
          <a:prstGeom prst="leftBrace">
            <a:avLst>
              <a:gd name="adj1" fmla="val 5912"/>
              <a:gd name="adj2" fmla="val 5140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3966516" y="2755558"/>
            <a:ext cx="206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Atributos </a:t>
            </a:r>
            <a:r>
              <a:rPr lang="pt-BR" dirty="0" err="1"/>
              <a:t>Preditores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9543549" y="2755558"/>
            <a:ext cx="1425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Atributo Alvo</a:t>
            </a:r>
          </a:p>
        </p:txBody>
      </p:sp>
    </p:spTree>
    <p:extLst>
      <p:ext uri="{BB962C8B-B14F-4D97-AF65-F5344CB8AC3E}">
        <p14:creationId xmlns:p14="http://schemas.microsoft.com/office/powerpoint/2010/main" val="127333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ARQUITETURAS SUGERIDAS</a:t>
            </a:r>
          </a:p>
        </p:txBody>
      </p:sp>
    </p:spTree>
    <p:extLst>
      <p:ext uri="{BB962C8B-B14F-4D97-AF65-F5344CB8AC3E}">
        <p14:creationId xmlns:p14="http://schemas.microsoft.com/office/powerpoint/2010/main" val="22904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F16C0533-BC0D-495A-B08A-F237DCCB0C83}"/>
              </a:ext>
            </a:extLst>
          </p:cNvPr>
          <p:cNvSpPr txBox="1"/>
          <p:nvPr/>
        </p:nvSpPr>
        <p:spPr>
          <a:xfrm>
            <a:off x="2926080" y="2921168"/>
            <a:ext cx="6339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FINE TUNNING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289567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esultado de imagem para vgg-16">
            <a:extLst>
              <a:ext uri="{FF2B5EF4-FFF2-40B4-BE49-F238E27FC236}">
                <a16:creationId xmlns:a16="http://schemas.microsoft.com/office/drawing/2014/main" xmlns="" id="{EB4381D1-9BEF-4461-BA66-EC6FA7B29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15" y="1800224"/>
            <a:ext cx="6329363" cy="371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9C50BE04-3486-4228-A1F0-FA7AC644CE6F}"/>
              </a:ext>
            </a:extLst>
          </p:cNvPr>
          <p:cNvSpPr txBox="1"/>
          <p:nvPr/>
        </p:nvSpPr>
        <p:spPr>
          <a:xfrm>
            <a:off x="2771775" y="657225"/>
            <a:ext cx="617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/>
              <a:t>VGG-16</a:t>
            </a:r>
            <a:endParaRPr lang="pt-BR" sz="5400" b="1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xmlns="" id="{729F04EC-BD20-4C4E-A56E-BEA3E08A47EC}"/>
              </a:ext>
            </a:extLst>
          </p:cNvPr>
          <p:cNvSpPr txBox="1"/>
          <p:nvPr/>
        </p:nvSpPr>
        <p:spPr>
          <a:xfrm>
            <a:off x="8702040" y="3335466"/>
            <a:ext cx="2773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Classificar</a:t>
            </a:r>
            <a:r>
              <a:rPr lang="en-US" sz="2400" dirty="0"/>
              <a:t> 1000 classes de imagens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96097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esultado de imagem para inception v3">
            <a:extLst>
              <a:ext uri="{FF2B5EF4-FFF2-40B4-BE49-F238E27FC236}">
                <a16:creationId xmlns:a16="http://schemas.microsoft.com/office/drawing/2014/main" xmlns="" id="{19CFD0B2-6CFD-479D-B47F-E4AFF930D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1595968"/>
            <a:ext cx="10905066" cy="425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40A17F79-9BE7-490B-BB01-FFAA38494F38}"/>
              </a:ext>
            </a:extLst>
          </p:cNvPr>
          <p:cNvSpPr txBox="1"/>
          <p:nvPr/>
        </p:nvSpPr>
        <p:spPr>
          <a:xfrm>
            <a:off x="2586038" y="628650"/>
            <a:ext cx="6429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/>
              <a:t>Inception V3</a:t>
            </a:r>
            <a:endParaRPr lang="pt-BR" sz="5400" b="1" dirty="0"/>
          </a:p>
        </p:txBody>
      </p:sp>
    </p:spTree>
    <p:extLst>
      <p:ext uri="{BB962C8B-B14F-4D97-AF65-F5344CB8AC3E}">
        <p14:creationId xmlns:p14="http://schemas.microsoft.com/office/powerpoint/2010/main" val="426246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3476625" cy="4351338"/>
          </a:xfrm>
        </p:spPr>
        <p:txBody>
          <a:bodyPr/>
          <a:lstStyle/>
          <a:p>
            <a:r>
              <a:rPr lang="pt-BR" dirty="0"/>
              <a:t>Neurônio Biológico:</a:t>
            </a:r>
          </a:p>
          <a:p>
            <a:endParaRPr lang="pt-BR" dirty="0"/>
          </a:p>
          <a:p>
            <a:pPr lvl="1"/>
            <a:r>
              <a:rPr lang="pt-BR" dirty="0"/>
              <a:t>10</a:t>
            </a:r>
            <a:r>
              <a:rPr lang="pt-BR" baseline="30000" dirty="0"/>
              <a:t>11 </a:t>
            </a:r>
            <a:r>
              <a:rPr lang="pt-BR" dirty="0"/>
              <a:t>Neurônios no cérebro humano;</a:t>
            </a:r>
          </a:p>
          <a:p>
            <a:pPr lvl="1"/>
            <a:r>
              <a:rPr lang="pt-BR" dirty="0"/>
              <a:t>Arquitetura semelhante à Arquitetura de Von Neumann;</a:t>
            </a:r>
          </a:p>
          <a:p>
            <a:pPr lvl="1"/>
            <a:r>
              <a:rPr lang="pt-BR" dirty="0"/>
              <a:t>Processamento individual, paralelo e em rede.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799" y="2538413"/>
            <a:ext cx="6355718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68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xmlns="" id="{F459E36B-418B-494E-B7DB-BCF98FC6C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947524"/>
              </p:ext>
            </p:extLst>
          </p:nvPr>
        </p:nvGraphicFramePr>
        <p:xfrm>
          <a:off x="1629817" y="643466"/>
          <a:ext cx="8345161" cy="55710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6147">
                  <a:extLst>
                    <a:ext uri="{9D8B030D-6E8A-4147-A177-3AD203B41FA5}">
                      <a16:colId xmlns:a16="http://schemas.microsoft.com/office/drawing/2014/main" xmlns="" val="512758829"/>
                    </a:ext>
                  </a:extLst>
                </a:gridCol>
                <a:gridCol w="858032">
                  <a:extLst>
                    <a:ext uri="{9D8B030D-6E8A-4147-A177-3AD203B41FA5}">
                      <a16:colId xmlns:a16="http://schemas.microsoft.com/office/drawing/2014/main" xmlns="" val="2904516661"/>
                    </a:ext>
                  </a:extLst>
                </a:gridCol>
                <a:gridCol w="840030">
                  <a:extLst>
                    <a:ext uri="{9D8B030D-6E8A-4147-A177-3AD203B41FA5}">
                      <a16:colId xmlns:a16="http://schemas.microsoft.com/office/drawing/2014/main" xmlns="" val="3393730013"/>
                    </a:ext>
                  </a:extLst>
                </a:gridCol>
                <a:gridCol w="840030">
                  <a:extLst>
                    <a:ext uri="{9D8B030D-6E8A-4147-A177-3AD203B41FA5}">
                      <a16:colId xmlns:a16="http://schemas.microsoft.com/office/drawing/2014/main" xmlns="" val="443766709"/>
                    </a:ext>
                  </a:extLst>
                </a:gridCol>
                <a:gridCol w="429472">
                  <a:extLst>
                    <a:ext uri="{9D8B030D-6E8A-4147-A177-3AD203B41FA5}">
                      <a16:colId xmlns:a16="http://schemas.microsoft.com/office/drawing/2014/main" xmlns="" val="3503463229"/>
                    </a:ext>
                  </a:extLst>
                </a:gridCol>
                <a:gridCol w="1713358">
                  <a:extLst>
                    <a:ext uri="{9D8B030D-6E8A-4147-A177-3AD203B41FA5}">
                      <a16:colId xmlns:a16="http://schemas.microsoft.com/office/drawing/2014/main" xmlns="" val="42808183"/>
                    </a:ext>
                  </a:extLst>
                </a:gridCol>
                <a:gridCol w="858032">
                  <a:extLst>
                    <a:ext uri="{9D8B030D-6E8A-4147-A177-3AD203B41FA5}">
                      <a16:colId xmlns:a16="http://schemas.microsoft.com/office/drawing/2014/main" xmlns="" val="2999262358"/>
                    </a:ext>
                  </a:extLst>
                </a:gridCol>
                <a:gridCol w="840030">
                  <a:extLst>
                    <a:ext uri="{9D8B030D-6E8A-4147-A177-3AD203B41FA5}">
                      <a16:colId xmlns:a16="http://schemas.microsoft.com/office/drawing/2014/main" xmlns="" val="3370741283"/>
                    </a:ext>
                  </a:extLst>
                </a:gridCol>
                <a:gridCol w="840030">
                  <a:extLst>
                    <a:ext uri="{9D8B030D-6E8A-4147-A177-3AD203B41FA5}">
                      <a16:colId xmlns:a16="http://schemas.microsoft.com/office/drawing/2014/main" xmlns="" val="3078423159"/>
                    </a:ext>
                  </a:extLst>
                </a:gridCol>
              </a:tblGrid>
              <a:tr h="213091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Akiec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mel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28703326"/>
                  </a:ext>
                </a:extLst>
              </a:tr>
              <a:tr h="21309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resultados/modelo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precisao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recall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f1-score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resultados/modelo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precisao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recall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f1-score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extLst>
                  <a:ext uri="{0D108BD9-81ED-4DB2-BD59-A6C34878D82A}">
                    <a16:rowId xmlns:a16="http://schemas.microsoft.com/office/drawing/2014/main" xmlns="" val="3603398284"/>
                  </a:ext>
                </a:extLst>
              </a:tr>
              <a:tr h="21309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cru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0,53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0,41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0,46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cru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0,61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0,57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0,59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extLst>
                  <a:ext uri="{0D108BD9-81ED-4DB2-BD59-A6C34878D82A}">
                    <a16:rowId xmlns:a16="http://schemas.microsoft.com/office/drawing/2014/main" xmlns="" val="636407545"/>
                  </a:ext>
                </a:extLst>
              </a:tr>
              <a:tr h="21309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cru </a:t>
                      </a:r>
                      <a:r>
                        <a:rPr lang="pt-BR" sz="1100" u="none" strike="noStrike" dirty="0" err="1">
                          <a:effectLst/>
                        </a:rPr>
                        <a:t>balanced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0,44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0,62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0,52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cru </a:t>
                      </a:r>
                      <a:r>
                        <a:rPr lang="pt-BR" sz="1100" u="none" strike="noStrike" dirty="0" err="1">
                          <a:effectLst/>
                        </a:rPr>
                        <a:t>balanced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0,55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0,75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0,63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extLst>
                  <a:ext uri="{0D108BD9-81ED-4DB2-BD59-A6C34878D82A}">
                    <a16:rowId xmlns:a16="http://schemas.microsoft.com/office/drawing/2014/main" xmlns="" val="1132026991"/>
                  </a:ext>
                </a:extLst>
              </a:tr>
              <a:tr h="21309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vgg16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0,35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0,52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vgg16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0,61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0,76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0,68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3405115"/>
                  </a:ext>
                </a:extLst>
              </a:tr>
              <a:tr h="21309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vgg16 </a:t>
                      </a:r>
                      <a:r>
                        <a:rPr lang="pt-BR" sz="1100" u="none" strike="noStrike" dirty="0" err="1">
                          <a:effectLst/>
                        </a:rPr>
                        <a:t>balanced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0,28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0,67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0,39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vgg16 </a:t>
                      </a:r>
                      <a:r>
                        <a:rPr lang="pt-BR" sz="1100" u="none" strike="noStrike" dirty="0" err="1">
                          <a:effectLst/>
                        </a:rPr>
                        <a:t>balanced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extLst>
                  <a:ext uri="{0D108BD9-81ED-4DB2-BD59-A6C34878D82A}">
                    <a16:rowId xmlns:a16="http://schemas.microsoft.com/office/drawing/2014/main" xmlns="" val="3873324472"/>
                  </a:ext>
                </a:extLst>
              </a:tr>
              <a:tr h="21309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effectLst/>
                        </a:rPr>
                        <a:t>inception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0,77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0,45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0,57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inception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0,61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0,55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0,58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extLst>
                  <a:ext uri="{0D108BD9-81ED-4DB2-BD59-A6C34878D82A}">
                    <a16:rowId xmlns:a16="http://schemas.microsoft.com/office/drawing/2014/main" xmlns="" val="1882102425"/>
                  </a:ext>
                </a:extLst>
              </a:tr>
              <a:tr h="21309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effectLst/>
                        </a:rPr>
                        <a:t>inception</a:t>
                      </a:r>
                      <a:r>
                        <a:rPr lang="pt-BR" sz="1100" u="none" strike="noStrike" dirty="0">
                          <a:effectLst/>
                        </a:rPr>
                        <a:t> </a:t>
                      </a:r>
                      <a:r>
                        <a:rPr lang="pt-BR" sz="1100" u="none" strike="noStrike" dirty="0" err="1">
                          <a:effectLst/>
                        </a:rPr>
                        <a:t>balanced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0,53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0,38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0,44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effectLst/>
                        </a:rPr>
                        <a:t>inception</a:t>
                      </a:r>
                      <a:r>
                        <a:rPr lang="pt-BR" sz="1100" u="none" strike="noStrike" dirty="0">
                          <a:effectLst/>
                        </a:rPr>
                        <a:t> </a:t>
                      </a:r>
                      <a:r>
                        <a:rPr lang="pt-BR" sz="1100" u="none" strike="noStrike" dirty="0" err="1">
                          <a:effectLst/>
                        </a:rPr>
                        <a:t>balanced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0,68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0,62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0,65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extLst>
                  <a:ext uri="{0D108BD9-81ED-4DB2-BD59-A6C34878D82A}">
                    <a16:rowId xmlns:a16="http://schemas.microsoft.com/office/drawing/2014/main" xmlns="" val="1633877713"/>
                  </a:ext>
                </a:extLst>
              </a:tr>
              <a:tr h="228450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extLst>
                  <a:ext uri="{0D108BD9-81ED-4DB2-BD59-A6C34878D82A}">
                    <a16:rowId xmlns:a16="http://schemas.microsoft.com/office/drawing/2014/main" xmlns="" val="1751478055"/>
                  </a:ext>
                </a:extLst>
              </a:tr>
              <a:tr h="213091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Bcc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NV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06974455"/>
                  </a:ext>
                </a:extLst>
              </a:tr>
              <a:tr h="21309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resultados/modelo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precisao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recall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f1-score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resultados/modelo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precisao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recall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f1-score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extLst>
                  <a:ext uri="{0D108BD9-81ED-4DB2-BD59-A6C34878D82A}">
                    <a16:rowId xmlns:a16="http://schemas.microsoft.com/office/drawing/2014/main" xmlns="" val="4067952584"/>
                  </a:ext>
                </a:extLst>
              </a:tr>
              <a:tr h="21309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cru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0,69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0,71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0,7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cru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0,71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0,77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0,74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extLst>
                  <a:ext uri="{0D108BD9-81ED-4DB2-BD59-A6C34878D82A}">
                    <a16:rowId xmlns:a16="http://schemas.microsoft.com/office/drawing/2014/main" xmlns="" val="698913654"/>
                  </a:ext>
                </a:extLst>
              </a:tr>
              <a:tr h="21309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cru </a:t>
                      </a:r>
                      <a:r>
                        <a:rPr lang="pt-BR" sz="1100" u="none" strike="noStrike" dirty="0" err="1">
                          <a:effectLst/>
                        </a:rPr>
                        <a:t>balanced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0,92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0,65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cru </a:t>
                      </a:r>
                      <a:r>
                        <a:rPr lang="pt-BR" sz="1100" u="none" strike="noStrike" dirty="0" err="1">
                          <a:effectLst/>
                        </a:rPr>
                        <a:t>balanced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0,94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0,67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0,78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extLst>
                  <a:ext uri="{0D108BD9-81ED-4DB2-BD59-A6C34878D82A}">
                    <a16:rowId xmlns:a16="http://schemas.microsoft.com/office/drawing/2014/main" xmlns="" val="1445878460"/>
                  </a:ext>
                </a:extLst>
              </a:tr>
              <a:tr h="21309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vgg16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0,98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0,53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0,69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vgg16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0,88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0,78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0,82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extLst>
                  <a:ext uri="{0D108BD9-81ED-4DB2-BD59-A6C34878D82A}">
                    <a16:rowId xmlns:a16="http://schemas.microsoft.com/office/drawing/2014/main" xmlns="" val="2947876875"/>
                  </a:ext>
                </a:extLst>
              </a:tr>
              <a:tr h="21309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vgg16 </a:t>
                      </a:r>
                      <a:r>
                        <a:rPr lang="pt-BR" sz="1100" u="none" strike="noStrike" dirty="0" err="1">
                          <a:effectLst/>
                        </a:rPr>
                        <a:t>balanced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0,41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0,58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0,48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vgg16 </a:t>
                      </a:r>
                      <a:r>
                        <a:rPr lang="pt-BR" sz="1100" u="none" strike="noStrike" dirty="0" err="1">
                          <a:effectLst/>
                        </a:rPr>
                        <a:t>balanced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0,61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0,58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extLst>
                  <a:ext uri="{0D108BD9-81ED-4DB2-BD59-A6C34878D82A}">
                    <a16:rowId xmlns:a16="http://schemas.microsoft.com/office/drawing/2014/main" xmlns="" val="2179392437"/>
                  </a:ext>
                </a:extLst>
              </a:tr>
              <a:tr h="21309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effectLst/>
                        </a:rPr>
                        <a:t>inception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0,87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0,6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0,71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inception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0,78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0,76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0,77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extLst>
                  <a:ext uri="{0D108BD9-81ED-4DB2-BD59-A6C34878D82A}">
                    <a16:rowId xmlns:a16="http://schemas.microsoft.com/office/drawing/2014/main" xmlns="" val="1386076049"/>
                  </a:ext>
                </a:extLst>
              </a:tr>
              <a:tr h="21309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effectLst/>
                        </a:rPr>
                        <a:t>inception</a:t>
                      </a:r>
                      <a:r>
                        <a:rPr lang="pt-BR" sz="1100" u="none" strike="noStrike" dirty="0">
                          <a:effectLst/>
                        </a:rPr>
                        <a:t> </a:t>
                      </a:r>
                      <a:r>
                        <a:rPr lang="pt-BR" sz="1100" u="none" strike="noStrike" dirty="0" err="1">
                          <a:effectLst/>
                        </a:rPr>
                        <a:t>balanced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0,7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0,67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0,68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effectLst/>
                        </a:rPr>
                        <a:t>inception</a:t>
                      </a:r>
                      <a:r>
                        <a:rPr lang="pt-BR" sz="1100" u="none" strike="noStrike" dirty="0">
                          <a:effectLst/>
                        </a:rPr>
                        <a:t> </a:t>
                      </a:r>
                      <a:r>
                        <a:rPr lang="pt-BR" sz="1100" u="none" strike="noStrike" dirty="0" err="1">
                          <a:effectLst/>
                        </a:rPr>
                        <a:t>balanced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0,83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0,83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0,83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30731055"/>
                  </a:ext>
                </a:extLst>
              </a:tr>
              <a:tr h="228450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extLst>
                  <a:ext uri="{0D108BD9-81ED-4DB2-BD59-A6C34878D82A}">
                    <a16:rowId xmlns:a16="http://schemas.microsoft.com/office/drawing/2014/main" xmlns="" val="1899708657"/>
                  </a:ext>
                </a:extLst>
              </a:tr>
              <a:tr h="213091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Bkl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Vasc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31316483"/>
                  </a:ext>
                </a:extLst>
              </a:tr>
              <a:tr h="21309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resultados/modelo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precisao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recall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f1-score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resultados/modelo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precisao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recall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f1-score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extLst>
                  <a:ext uri="{0D108BD9-81ED-4DB2-BD59-A6C34878D82A}">
                    <a16:rowId xmlns:a16="http://schemas.microsoft.com/office/drawing/2014/main" xmlns="" val="2494219596"/>
                  </a:ext>
                </a:extLst>
              </a:tr>
              <a:tr h="21309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cru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0,57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0,62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cru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0,87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0,93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0,9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extLst>
                  <a:ext uri="{0D108BD9-81ED-4DB2-BD59-A6C34878D82A}">
                    <a16:rowId xmlns:a16="http://schemas.microsoft.com/office/drawing/2014/main" xmlns="" val="1913616611"/>
                  </a:ext>
                </a:extLst>
              </a:tr>
              <a:tr h="21309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cru </a:t>
                      </a:r>
                      <a:r>
                        <a:rPr lang="pt-BR" sz="1100" u="none" strike="noStrike" dirty="0" err="1">
                          <a:effectLst/>
                        </a:rPr>
                        <a:t>balanced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0,64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0,58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0,61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cru </a:t>
                      </a:r>
                      <a:r>
                        <a:rPr lang="pt-BR" sz="1100" u="none" strike="noStrike" dirty="0" err="1">
                          <a:effectLst/>
                        </a:rPr>
                        <a:t>balanced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0,96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0,98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extLst>
                  <a:ext uri="{0D108BD9-81ED-4DB2-BD59-A6C34878D82A}">
                    <a16:rowId xmlns:a16="http://schemas.microsoft.com/office/drawing/2014/main" xmlns="" val="3232193303"/>
                  </a:ext>
                </a:extLst>
              </a:tr>
              <a:tr h="21309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vgg16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0,48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0,83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0,61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vgg16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0,93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0,93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0,93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extLst>
                  <a:ext uri="{0D108BD9-81ED-4DB2-BD59-A6C34878D82A}">
                    <a16:rowId xmlns:a16="http://schemas.microsoft.com/office/drawing/2014/main" xmlns="" val="3081077113"/>
                  </a:ext>
                </a:extLst>
              </a:tr>
              <a:tr h="21309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vgg16 </a:t>
                      </a:r>
                      <a:r>
                        <a:rPr lang="pt-BR" sz="1100" u="none" strike="noStrike" dirty="0" err="1">
                          <a:effectLst/>
                        </a:rPr>
                        <a:t>balanced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0,25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0,33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vgg16 </a:t>
                      </a:r>
                      <a:r>
                        <a:rPr lang="pt-BR" sz="1100" u="none" strike="noStrike" dirty="0" err="1">
                          <a:effectLst/>
                        </a:rPr>
                        <a:t>balanced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0,71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0,42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0,53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extLst>
                  <a:ext uri="{0D108BD9-81ED-4DB2-BD59-A6C34878D82A}">
                    <a16:rowId xmlns:a16="http://schemas.microsoft.com/office/drawing/2014/main" xmlns="" val="2533473653"/>
                  </a:ext>
                </a:extLst>
              </a:tr>
              <a:tr h="21309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effectLst/>
                        </a:rPr>
                        <a:t>inception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0,51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0,86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0,64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inception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0,96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0,93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0,95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extLst>
                  <a:ext uri="{0D108BD9-81ED-4DB2-BD59-A6C34878D82A}">
                    <a16:rowId xmlns:a16="http://schemas.microsoft.com/office/drawing/2014/main" xmlns="" val="3332189641"/>
                  </a:ext>
                </a:extLst>
              </a:tr>
              <a:tr h="21309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effectLst/>
                        </a:rPr>
                        <a:t>inception</a:t>
                      </a:r>
                      <a:r>
                        <a:rPr lang="pt-BR" sz="1100" u="none" strike="noStrike" dirty="0">
                          <a:effectLst/>
                        </a:rPr>
                        <a:t> </a:t>
                      </a:r>
                      <a:r>
                        <a:rPr lang="pt-BR" sz="1100" u="none" strike="noStrike" dirty="0" err="1">
                          <a:effectLst/>
                        </a:rPr>
                        <a:t>balanced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0,53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0,75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0,62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effectLst/>
                        </a:rPr>
                        <a:t>inception</a:t>
                      </a:r>
                      <a:r>
                        <a:rPr lang="pt-BR" sz="1100" u="none" strike="noStrike" dirty="0">
                          <a:effectLst/>
                        </a:rPr>
                        <a:t> </a:t>
                      </a:r>
                      <a:r>
                        <a:rPr lang="pt-BR" sz="1100" u="none" strike="noStrike" dirty="0" err="1">
                          <a:effectLst/>
                        </a:rPr>
                        <a:t>balanced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1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1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1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56555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018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3B3F804F-DBC7-4593-804E-D83BFC3AC84C}"/>
              </a:ext>
            </a:extLst>
          </p:cNvPr>
          <p:cNvSpPr txBox="1"/>
          <p:nvPr/>
        </p:nvSpPr>
        <p:spPr>
          <a:xfrm>
            <a:off x="-1277257" y="642425"/>
            <a:ext cx="7373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Ensemble</a:t>
            </a:r>
            <a:endParaRPr lang="pt-BR" dirty="0">
              <a:latin typeface="+mj-lt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3998377" y="1593720"/>
            <a:ext cx="1270772" cy="574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CNN 1</a:t>
            </a:r>
          </a:p>
        </p:txBody>
      </p:sp>
      <p:sp>
        <p:nvSpPr>
          <p:cNvPr id="7" name="Retângulo 6"/>
          <p:cNvSpPr/>
          <p:nvPr/>
        </p:nvSpPr>
        <p:spPr>
          <a:xfrm>
            <a:off x="3998377" y="2468150"/>
            <a:ext cx="1270772" cy="574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CNN 2</a:t>
            </a:r>
          </a:p>
        </p:txBody>
      </p:sp>
      <p:sp>
        <p:nvSpPr>
          <p:cNvPr id="8" name="Retângulo 7"/>
          <p:cNvSpPr/>
          <p:nvPr/>
        </p:nvSpPr>
        <p:spPr>
          <a:xfrm>
            <a:off x="3998377" y="3884259"/>
            <a:ext cx="1270772" cy="574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CNN 6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4512576" y="2968912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.</a:t>
            </a:r>
          </a:p>
          <a:p>
            <a:r>
              <a:rPr lang="pt-BR" dirty="0" smtClean="0"/>
              <a:t>.</a:t>
            </a:r>
          </a:p>
          <a:p>
            <a:r>
              <a:rPr lang="pt-BR" dirty="0"/>
              <a:t>.</a:t>
            </a:r>
          </a:p>
        </p:txBody>
      </p:sp>
      <p:sp>
        <p:nvSpPr>
          <p:cNvPr id="9" name="Retângulo 8"/>
          <p:cNvSpPr/>
          <p:nvPr/>
        </p:nvSpPr>
        <p:spPr>
          <a:xfrm>
            <a:off x="7645939" y="1593720"/>
            <a:ext cx="1750979" cy="4884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MLP</a:t>
            </a:r>
            <a:endParaRPr lang="pt-BR" dirty="0"/>
          </a:p>
        </p:txBody>
      </p:sp>
      <p:cxnSp>
        <p:nvCxnSpPr>
          <p:cNvPr id="11" name="Conector de Seta Reta 10"/>
          <p:cNvCxnSpPr>
            <a:stCxn id="2" idx="3"/>
          </p:cNvCxnSpPr>
          <p:nvPr/>
        </p:nvCxnSpPr>
        <p:spPr>
          <a:xfrm>
            <a:off x="5269149" y="1880853"/>
            <a:ext cx="23767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>
            <a:stCxn id="7" idx="3"/>
          </p:cNvCxnSpPr>
          <p:nvPr/>
        </p:nvCxnSpPr>
        <p:spPr>
          <a:xfrm>
            <a:off x="5269149" y="2755283"/>
            <a:ext cx="23767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>
            <a:stCxn id="8" idx="3"/>
          </p:cNvCxnSpPr>
          <p:nvPr/>
        </p:nvCxnSpPr>
        <p:spPr>
          <a:xfrm>
            <a:off x="5269149" y="4171392"/>
            <a:ext cx="23767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/>
          <p:cNvSpPr/>
          <p:nvPr/>
        </p:nvSpPr>
        <p:spPr>
          <a:xfrm>
            <a:off x="1183532" y="2611716"/>
            <a:ext cx="1313544" cy="627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Imagem</a:t>
            </a:r>
            <a:endParaRPr lang="pt-BR" dirty="0"/>
          </a:p>
        </p:txBody>
      </p:sp>
      <p:cxnSp>
        <p:nvCxnSpPr>
          <p:cNvPr id="28" name="Conector de Seta Reta 27"/>
          <p:cNvCxnSpPr>
            <a:stCxn id="21" idx="3"/>
            <a:endCxn id="2" idx="1"/>
          </p:cNvCxnSpPr>
          <p:nvPr/>
        </p:nvCxnSpPr>
        <p:spPr>
          <a:xfrm flipV="1">
            <a:off x="2497076" y="1880853"/>
            <a:ext cx="1501301" cy="1044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/>
          <p:cNvCxnSpPr>
            <a:stCxn id="21" idx="3"/>
          </p:cNvCxnSpPr>
          <p:nvPr/>
        </p:nvCxnSpPr>
        <p:spPr>
          <a:xfrm flipV="1">
            <a:off x="2497076" y="2755283"/>
            <a:ext cx="1501301" cy="170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>
            <a:stCxn id="21" idx="3"/>
            <a:endCxn id="8" idx="1"/>
          </p:cNvCxnSpPr>
          <p:nvPr/>
        </p:nvCxnSpPr>
        <p:spPr>
          <a:xfrm>
            <a:off x="2497076" y="2925350"/>
            <a:ext cx="1501301" cy="1246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/>
          <p:nvPr/>
        </p:nvCxnSpPr>
        <p:spPr>
          <a:xfrm flipV="1">
            <a:off x="9396918" y="3652575"/>
            <a:ext cx="155067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ixaDeTexto 35"/>
          <p:cNvSpPr txBox="1"/>
          <p:nvPr/>
        </p:nvSpPr>
        <p:spPr>
          <a:xfrm>
            <a:off x="9630383" y="3268490"/>
            <a:ext cx="1278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Diagnóstico</a:t>
            </a:r>
            <a:endParaRPr lang="pt-BR" dirty="0"/>
          </a:p>
        </p:txBody>
      </p:sp>
      <p:sp>
        <p:nvSpPr>
          <p:cNvPr id="54" name="CaixaDeTexto 53"/>
          <p:cNvSpPr txBox="1"/>
          <p:nvPr/>
        </p:nvSpPr>
        <p:spPr>
          <a:xfrm>
            <a:off x="5544766" y="4902740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Idade</a:t>
            </a:r>
            <a:endParaRPr lang="pt-BR" dirty="0"/>
          </a:p>
        </p:txBody>
      </p:sp>
      <p:sp>
        <p:nvSpPr>
          <p:cNvPr id="55" name="CaixaDeTexto 54"/>
          <p:cNvSpPr txBox="1"/>
          <p:nvPr/>
        </p:nvSpPr>
        <p:spPr>
          <a:xfrm>
            <a:off x="5544766" y="5402835"/>
            <a:ext cx="617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Sexo</a:t>
            </a:r>
          </a:p>
        </p:txBody>
      </p:sp>
      <p:sp>
        <p:nvSpPr>
          <p:cNvPr id="56" name="CaixaDeTexto 55"/>
          <p:cNvSpPr txBox="1"/>
          <p:nvPr/>
        </p:nvSpPr>
        <p:spPr>
          <a:xfrm>
            <a:off x="5544766" y="5902930"/>
            <a:ext cx="149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Local </a:t>
            </a:r>
            <a:r>
              <a:rPr lang="pt-BR" smtClean="0"/>
              <a:t>da lesão</a:t>
            </a:r>
            <a:endParaRPr lang="pt-BR"/>
          </a:p>
        </p:txBody>
      </p:sp>
      <p:cxnSp>
        <p:nvCxnSpPr>
          <p:cNvPr id="58" name="Conector de Seta Reta 57"/>
          <p:cNvCxnSpPr>
            <a:stCxn id="54" idx="3"/>
          </p:cNvCxnSpPr>
          <p:nvPr/>
        </p:nvCxnSpPr>
        <p:spPr>
          <a:xfrm>
            <a:off x="6256820" y="5087406"/>
            <a:ext cx="13891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/>
          <p:cNvCxnSpPr>
            <a:stCxn id="55" idx="3"/>
          </p:cNvCxnSpPr>
          <p:nvPr/>
        </p:nvCxnSpPr>
        <p:spPr>
          <a:xfrm>
            <a:off x="6162371" y="5587501"/>
            <a:ext cx="1483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de Seta Reta 64"/>
          <p:cNvCxnSpPr>
            <a:stCxn id="56" idx="3"/>
          </p:cNvCxnSpPr>
          <p:nvPr/>
        </p:nvCxnSpPr>
        <p:spPr>
          <a:xfrm>
            <a:off x="7037226" y="6087596"/>
            <a:ext cx="6087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15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Arquitetura da MLP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1</a:t>
            </a:r>
            <a:r>
              <a:rPr lang="pt-BR" baseline="30000" dirty="0" smtClean="0"/>
              <a:t>a</a:t>
            </a:r>
            <a:r>
              <a:rPr lang="pt-BR" dirty="0" smtClean="0"/>
              <a:t> Etapa:</a:t>
            </a:r>
          </a:p>
          <a:p>
            <a:pPr lvl="1"/>
            <a:r>
              <a:rPr lang="pt-BR" dirty="0" smtClean="0"/>
              <a:t>Busca em Grade;</a:t>
            </a:r>
          </a:p>
          <a:p>
            <a:pPr lvl="1"/>
            <a:r>
              <a:rPr lang="pt-BR" dirty="0" smtClean="0"/>
              <a:t>Validação Cruzada;</a:t>
            </a:r>
          </a:p>
          <a:p>
            <a:pPr lvl="2"/>
            <a:r>
              <a:rPr lang="pt-BR" dirty="0" smtClean="0"/>
              <a:t>Acurácia média.</a:t>
            </a:r>
          </a:p>
          <a:p>
            <a:endParaRPr lang="pt-BR" dirty="0" smtClean="0"/>
          </a:p>
          <a:p>
            <a:r>
              <a:rPr lang="pt-BR" dirty="0" smtClean="0"/>
              <a:t>2</a:t>
            </a:r>
            <a:r>
              <a:rPr lang="pt-BR" baseline="30000" dirty="0" smtClean="0"/>
              <a:t>ª</a:t>
            </a:r>
            <a:r>
              <a:rPr lang="pt-BR" dirty="0" smtClean="0"/>
              <a:t> Etapa:</a:t>
            </a:r>
          </a:p>
          <a:p>
            <a:pPr lvl="1"/>
            <a:r>
              <a:rPr lang="pt-BR" dirty="0" err="1" smtClean="0"/>
              <a:t>Holdout</a:t>
            </a:r>
            <a:r>
              <a:rPr lang="pt-BR" dirty="0" smtClean="0"/>
              <a:t> 80/20;</a:t>
            </a:r>
          </a:p>
          <a:p>
            <a:pPr lvl="1"/>
            <a:r>
              <a:rPr lang="pt-BR" dirty="0" smtClean="0"/>
              <a:t>Tentativas sucessivas.</a:t>
            </a:r>
          </a:p>
        </p:txBody>
      </p:sp>
    </p:spTree>
    <p:extLst>
      <p:ext uri="{BB962C8B-B14F-4D97-AF65-F5344CB8AC3E}">
        <p14:creationId xmlns:p14="http://schemas.microsoft.com/office/powerpoint/2010/main" val="136267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Busca em Grade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Automatizar treinos de vários modelos, através da combinação de diferentes parâmetros e </a:t>
            </a:r>
            <a:r>
              <a:rPr lang="pt-BR" dirty="0" err="1" smtClean="0"/>
              <a:t>hiper-parâmetros</a:t>
            </a:r>
            <a:r>
              <a:rPr lang="pt-BR" dirty="0" smtClean="0"/>
              <a:t>.</a:t>
            </a:r>
          </a:p>
          <a:p>
            <a:endParaRPr lang="pt-BR" dirty="0"/>
          </a:p>
          <a:p>
            <a:r>
              <a:rPr lang="pt-BR" dirty="0" smtClean="0"/>
              <a:t>Parâmetros e </a:t>
            </a:r>
            <a:r>
              <a:rPr lang="pt-BR" dirty="0" err="1" smtClean="0"/>
              <a:t>Hiperparâmetros</a:t>
            </a:r>
            <a:r>
              <a:rPr lang="pt-BR" dirty="0" smtClean="0"/>
              <a:t>:</a:t>
            </a:r>
          </a:p>
          <a:p>
            <a:pPr lvl="1"/>
            <a:r>
              <a:rPr lang="pt-BR" dirty="0" smtClean="0"/>
              <a:t>Neurônios por camada </a:t>
            </a:r>
            <a:r>
              <a:rPr lang="pt-BR" dirty="0" smtClean="0">
                <a:sym typeface="Wingdings"/>
              </a:rPr>
              <a:t> Regra da Pirâmide Geométrica;</a:t>
            </a:r>
          </a:p>
          <a:p>
            <a:pPr lvl="1"/>
            <a:r>
              <a:rPr lang="pt-BR" dirty="0" smtClean="0">
                <a:sym typeface="Wingdings"/>
              </a:rPr>
              <a:t>Função de Ativação  </a:t>
            </a:r>
            <a:r>
              <a:rPr lang="pt-BR" dirty="0" err="1" smtClean="0">
                <a:sym typeface="Wingdings"/>
              </a:rPr>
              <a:t>ReLu</a:t>
            </a:r>
            <a:r>
              <a:rPr lang="pt-BR" dirty="0" smtClean="0">
                <a:sym typeface="Wingdings"/>
              </a:rPr>
              <a:t>, Identidade, </a:t>
            </a:r>
            <a:r>
              <a:rPr lang="pt-BR" dirty="0" err="1" smtClean="0">
                <a:sym typeface="Wingdings"/>
              </a:rPr>
              <a:t>Sigmoidal</a:t>
            </a:r>
            <a:r>
              <a:rPr lang="pt-BR" dirty="0" smtClean="0">
                <a:sym typeface="Wingdings"/>
              </a:rPr>
              <a:t> e </a:t>
            </a:r>
            <a:r>
              <a:rPr lang="pt-BR" dirty="0" err="1" smtClean="0">
                <a:sym typeface="Wingdings"/>
              </a:rPr>
              <a:t>tanh</a:t>
            </a:r>
            <a:r>
              <a:rPr lang="pt-BR" dirty="0" smtClean="0">
                <a:sym typeface="Wingdings"/>
              </a:rPr>
              <a:t>;</a:t>
            </a:r>
          </a:p>
          <a:p>
            <a:pPr lvl="1"/>
            <a:r>
              <a:rPr lang="pt-BR" dirty="0" smtClean="0">
                <a:sym typeface="Wingdings"/>
              </a:rPr>
              <a:t>Solver  </a:t>
            </a:r>
            <a:r>
              <a:rPr lang="pt-BR" dirty="0" err="1" smtClean="0">
                <a:sym typeface="Wingdings"/>
              </a:rPr>
              <a:t>sgd</a:t>
            </a:r>
            <a:r>
              <a:rPr lang="pt-BR" dirty="0">
                <a:sym typeface="Wingdings"/>
              </a:rPr>
              <a:t>, adam e </a:t>
            </a:r>
            <a:r>
              <a:rPr lang="pt-BR" dirty="0" err="1" smtClean="0">
                <a:sym typeface="Wingdings"/>
              </a:rPr>
              <a:t>lbfgs</a:t>
            </a:r>
            <a:r>
              <a:rPr lang="pt-BR" dirty="0" smtClean="0">
                <a:sym typeface="Wingdings"/>
              </a:rPr>
              <a:t>;</a:t>
            </a:r>
          </a:p>
          <a:p>
            <a:pPr lvl="1"/>
            <a:r>
              <a:rPr lang="pt-BR" dirty="0" err="1" smtClean="0">
                <a:sym typeface="Wingdings"/>
              </a:rPr>
              <a:t>Max_iter</a:t>
            </a:r>
            <a:r>
              <a:rPr lang="pt-BR" dirty="0" smtClean="0">
                <a:sym typeface="Wingdings"/>
              </a:rPr>
              <a:t>  1000, 2000;</a:t>
            </a:r>
          </a:p>
          <a:p>
            <a:pPr lvl="1"/>
            <a:r>
              <a:rPr lang="pt-BR" dirty="0" err="1" smtClean="0"/>
              <a:t>learning_rate</a:t>
            </a:r>
            <a:r>
              <a:rPr lang="pt-BR" dirty="0" smtClean="0"/>
              <a:t> </a:t>
            </a:r>
            <a:r>
              <a:rPr lang="pt-BR" dirty="0" smtClean="0">
                <a:sym typeface="Wingdings"/>
              </a:rPr>
              <a:t> </a:t>
            </a:r>
            <a:r>
              <a:rPr lang="pt-BR" dirty="0" err="1" smtClean="0">
                <a:sym typeface="Wingdings"/>
              </a:rPr>
              <a:t>Adaptive</a:t>
            </a:r>
            <a:r>
              <a:rPr lang="pt-BR" dirty="0" smtClean="0">
                <a:sym typeface="Wingdings"/>
              </a:rPr>
              <a:t>, Constant;</a:t>
            </a:r>
          </a:p>
          <a:p>
            <a:pPr lvl="1"/>
            <a:r>
              <a:rPr lang="pt-BR" dirty="0" err="1" smtClean="0"/>
              <a:t>learning_rate_init</a:t>
            </a:r>
            <a:r>
              <a:rPr lang="pt-BR" dirty="0" smtClean="0"/>
              <a:t> </a:t>
            </a:r>
            <a:r>
              <a:rPr lang="pt-BR" dirty="0" smtClean="0">
                <a:sym typeface="Wingdings"/>
              </a:rPr>
              <a:t> 0.0005 e 0.0001.</a:t>
            </a:r>
            <a:endParaRPr lang="pt-BR" dirty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68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Regra da Pirâmide Geométrica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ixaDeTexto 3"/>
              <p:cNvSpPr txBox="1"/>
              <p:nvPr/>
            </p:nvSpPr>
            <p:spPr>
              <a:xfrm>
                <a:off x="3404681" y="2451371"/>
                <a:ext cx="387160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3200" b="0" i="1" smtClean="0">
                        <a:latin typeface="Cambria Math" charset="0"/>
                      </a:rPr>
                      <m:t>𝑁h</m:t>
                    </m:r>
                    <m:r>
                      <a:rPr lang="pt-BR" sz="3200" b="0" i="1" smtClean="0">
                        <a:latin typeface="Cambria Math" charset="0"/>
                      </a:rPr>
                      <m:t>=</m:t>
                    </m:r>
                    <m:r>
                      <m:rPr>
                        <m:nor/>
                      </m:rPr>
                      <a:rPr lang="pt-BR" sz="3200" b="0" i="0" smtClean="0">
                        <a:latin typeface="Cambria Math" charset="0"/>
                      </a:rPr>
                      <m:t>⎾</m:t>
                    </m:r>
                    <m:r>
                      <m:rPr>
                        <m:nor/>
                      </m:rPr>
                      <a:rPr lang="mr-IN" sz="3200" dirty="0"/>
                      <m:t>α</m:t>
                    </m:r>
                  </m:oMath>
                </a14:m>
                <a:r>
                  <a:rPr lang="pt-BR" sz="3200" dirty="0" smtClean="0"/>
                  <a:t> .√(</a:t>
                </a:r>
                <a:r>
                  <a:rPr lang="pt-BR" sz="3200" dirty="0" err="1" smtClean="0"/>
                  <a:t>Ni.No</a:t>
                </a:r>
                <a:r>
                  <a:rPr lang="pt-BR" sz="3200" dirty="0" smtClean="0"/>
                  <a:t>)⏋</a:t>
                </a:r>
                <a:endParaRPr lang="pt-BR" sz="3200" dirty="0"/>
              </a:p>
            </p:txBody>
          </p:sp>
        </mc:Choice>
        <mc:Fallback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681" y="2451371"/>
                <a:ext cx="3871608" cy="584775"/>
              </a:xfrm>
              <a:prstGeom prst="rect">
                <a:avLst/>
              </a:prstGeom>
              <a:blipFill rotWithShape="0">
                <a:blip r:embed="rId2"/>
                <a:stretch>
                  <a:fillRect t="-18750" r="-2362" b="-354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ixaDeTexto 5"/>
          <p:cNvSpPr txBox="1"/>
          <p:nvPr/>
        </p:nvSpPr>
        <p:spPr>
          <a:xfrm>
            <a:off x="3404681" y="4188180"/>
            <a:ext cx="416043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err="1"/>
              <a:t>Nh</a:t>
            </a:r>
            <a:r>
              <a:rPr lang="mr-IN" dirty="0"/>
              <a:t> = </a:t>
            </a:r>
            <a:r>
              <a:rPr lang="mr-IN" dirty="0" err="1"/>
              <a:t>Número</a:t>
            </a:r>
            <a:r>
              <a:rPr lang="mr-IN" dirty="0"/>
              <a:t> </a:t>
            </a:r>
            <a:r>
              <a:rPr lang="mr-IN" dirty="0" err="1"/>
              <a:t>de</a:t>
            </a:r>
            <a:r>
              <a:rPr lang="mr-IN" dirty="0"/>
              <a:t> </a:t>
            </a:r>
            <a:r>
              <a:rPr lang="mr-IN" dirty="0" err="1"/>
              <a:t>Neurônios</a:t>
            </a:r>
            <a:r>
              <a:rPr lang="mr-IN" dirty="0"/>
              <a:t> </a:t>
            </a:r>
            <a:r>
              <a:rPr lang="mr-IN" dirty="0" err="1" smtClean="0"/>
              <a:t>Ocultos</a:t>
            </a:r>
            <a:endParaRPr lang="pt-BR" dirty="0" smtClean="0"/>
          </a:p>
          <a:p>
            <a:r>
              <a:rPr lang="mr-IN" dirty="0" err="1" smtClean="0"/>
              <a:t>Ni</a:t>
            </a:r>
            <a:r>
              <a:rPr lang="mr-IN" dirty="0" smtClean="0"/>
              <a:t> </a:t>
            </a:r>
            <a:r>
              <a:rPr lang="mr-IN" dirty="0"/>
              <a:t>= </a:t>
            </a:r>
            <a:r>
              <a:rPr lang="mr-IN" dirty="0" err="1"/>
              <a:t>Número</a:t>
            </a:r>
            <a:r>
              <a:rPr lang="mr-IN" dirty="0"/>
              <a:t> </a:t>
            </a:r>
            <a:r>
              <a:rPr lang="mr-IN" dirty="0" err="1"/>
              <a:t>de</a:t>
            </a:r>
            <a:r>
              <a:rPr lang="mr-IN" dirty="0"/>
              <a:t> </a:t>
            </a:r>
            <a:r>
              <a:rPr lang="mr-IN" dirty="0" err="1"/>
              <a:t>Neurônios</a:t>
            </a:r>
            <a:r>
              <a:rPr lang="mr-IN" dirty="0"/>
              <a:t> </a:t>
            </a:r>
            <a:r>
              <a:rPr lang="mr-IN" dirty="0" err="1"/>
              <a:t>de</a:t>
            </a:r>
            <a:r>
              <a:rPr lang="mr-IN" dirty="0"/>
              <a:t> </a:t>
            </a:r>
            <a:r>
              <a:rPr lang="mr-IN" dirty="0" err="1" smtClean="0"/>
              <a:t>Entrada</a:t>
            </a:r>
            <a:endParaRPr lang="pt-BR" dirty="0" smtClean="0"/>
          </a:p>
          <a:p>
            <a:r>
              <a:rPr lang="mr-IN" dirty="0" err="1" smtClean="0"/>
              <a:t>No</a:t>
            </a:r>
            <a:r>
              <a:rPr lang="mr-IN" dirty="0" smtClean="0"/>
              <a:t> </a:t>
            </a:r>
            <a:r>
              <a:rPr lang="mr-IN" dirty="0"/>
              <a:t>= </a:t>
            </a:r>
            <a:r>
              <a:rPr lang="mr-IN" dirty="0" err="1"/>
              <a:t>Número</a:t>
            </a:r>
            <a:r>
              <a:rPr lang="mr-IN" dirty="0"/>
              <a:t> </a:t>
            </a:r>
            <a:r>
              <a:rPr lang="mr-IN" dirty="0" err="1"/>
              <a:t>de</a:t>
            </a:r>
            <a:r>
              <a:rPr lang="mr-IN" dirty="0"/>
              <a:t> </a:t>
            </a:r>
            <a:r>
              <a:rPr lang="mr-IN" dirty="0" err="1"/>
              <a:t>Neurônios</a:t>
            </a:r>
            <a:r>
              <a:rPr lang="mr-IN" dirty="0"/>
              <a:t> </a:t>
            </a:r>
            <a:r>
              <a:rPr lang="mr-IN" dirty="0" err="1"/>
              <a:t>de</a:t>
            </a:r>
            <a:r>
              <a:rPr lang="mr-IN" dirty="0"/>
              <a:t> </a:t>
            </a:r>
            <a:r>
              <a:rPr lang="mr-IN" dirty="0" err="1" smtClean="0"/>
              <a:t>Saída</a:t>
            </a:r>
            <a:endParaRPr lang="pt-BR" dirty="0" smtClean="0"/>
          </a:p>
          <a:p>
            <a:r>
              <a:rPr lang="mr-IN" dirty="0" smtClean="0"/>
              <a:t>α  </a:t>
            </a:r>
            <a:r>
              <a:rPr lang="mr-IN" dirty="0"/>
              <a:t>= </a:t>
            </a:r>
            <a:r>
              <a:rPr lang="mr-IN" dirty="0" err="1" smtClean="0"/>
              <a:t>Constante</a:t>
            </a:r>
            <a:r>
              <a:rPr lang="pt-BR" dirty="0" smtClean="0"/>
              <a:t> (0.5 e 3)</a:t>
            </a:r>
            <a:endParaRPr lang="pt-BR" dirty="0"/>
          </a:p>
          <a:p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2646140" y="3796829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Onde: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376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Validação Cruzada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284051" y="4241260"/>
            <a:ext cx="1167318" cy="1050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2451369" y="4241260"/>
            <a:ext cx="1089498" cy="1050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3540867" y="4241260"/>
            <a:ext cx="1167318" cy="1050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284051" y="2100212"/>
            <a:ext cx="3424134" cy="1050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smtClean="0"/>
              <a:t>DATASET</a:t>
            </a:r>
            <a:endParaRPr lang="pt-BR" sz="2800" dirty="0"/>
          </a:p>
        </p:txBody>
      </p:sp>
      <p:sp>
        <p:nvSpPr>
          <p:cNvPr id="8" name="Retângulo 7"/>
          <p:cNvSpPr/>
          <p:nvPr/>
        </p:nvSpPr>
        <p:spPr>
          <a:xfrm>
            <a:off x="6806120" y="1605241"/>
            <a:ext cx="1167318" cy="10505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7973438" y="1605241"/>
            <a:ext cx="1089498" cy="10505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9062936" y="1605241"/>
            <a:ext cx="1167318" cy="10505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6806120" y="3186466"/>
            <a:ext cx="1167318" cy="10505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7973438" y="3186466"/>
            <a:ext cx="1089498" cy="10505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9062936" y="3186466"/>
            <a:ext cx="1167318" cy="10505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6806120" y="4767691"/>
            <a:ext cx="1167318" cy="10505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7973438" y="4767691"/>
            <a:ext cx="1089498" cy="10505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9062936" y="4767691"/>
            <a:ext cx="1167318" cy="10505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de Seta Reta 17"/>
          <p:cNvCxnSpPr>
            <a:stCxn id="6" idx="3"/>
            <a:endCxn id="8" idx="1"/>
          </p:cNvCxnSpPr>
          <p:nvPr/>
        </p:nvCxnSpPr>
        <p:spPr>
          <a:xfrm flipV="1">
            <a:off x="4708185" y="2130535"/>
            <a:ext cx="2097935" cy="2636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>
            <a:stCxn id="6" idx="3"/>
            <a:endCxn id="11" idx="1"/>
          </p:cNvCxnSpPr>
          <p:nvPr/>
        </p:nvCxnSpPr>
        <p:spPr>
          <a:xfrm flipV="1">
            <a:off x="4708185" y="3711760"/>
            <a:ext cx="2097935" cy="1054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/>
          <p:cNvCxnSpPr>
            <a:stCxn id="6" idx="3"/>
          </p:cNvCxnSpPr>
          <p:nvPr/>
        </p:nvCxnSpPr>
        <p:spPr>
          <a:xfrm>
            <a:off x="4708185" y="4766554"/>
            <a:ext cx="2097935" cy="560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have Esquerda 22"/>
          <p:cNvSpPr/>
          <p:nvPr/>
        </p:nvSpPr>
        <p:spPr>
          <a:xfrm rot="16200000">
            <a:off x="2696993" y="3926648"/>
            <a:ext cx="598251" cy="3424135"/>
          </a:xfrm>
          <a:prstGeom prst="leftBrace">
            <a:avLst>
              <a:gd name="adj1" fmla="val 1500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/>
          <p:cNvSpPr txBox="1"/>
          <p:nvPr/>
        </p:nvSpPr>
        <p:spPr>
          <a:xfrm>
            <a:off x="2574271" y="5985582"/>
            <a:ext cx="843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3 </a:t>
            </a:r>
            <a:r>
              <a:rPr lang="pt-BR" dirty="0" err="1" smtClean="0"/>
              <a:t>Folds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25" name="Chave Direita 24"/>
          <p:cNvSpPr/>
          <p:nvPr/>
        </p:nvSpPr>
        <p:spPr>
          <a:xfrm>
            <a:off x="10428051" y="1605241"/>
            <a:ext cx="739108" cy="421303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/>
          <p:cNvSpPr txBox="1"/>
          <p:nvPr/>
        </p:nvSpPr>
        <p:spPr>
          <a:xfrm>
            <a:off x="11252967" y="356981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Splits</a:t>
            </a:r>
            <a:endParaRPr lang="pt-BR" dirty="0" smtClean="0"/>
          </a:p>
        </p:txBody>
      </p:sp>
      <p:sp>
        <p:nvSpPr>
          <p:cNvPr id="27" name="Retângulo 26"/>
          <p:cNvSpPr/>
          <p:nvPr/>
        </p:nvSpPr>
        <p:spPr>
          <a:xfrm>
            <a:off x="8245815" y="6168299"/>
            <a:ext cx="175098" cy="21400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8443631" y="6090637"/>
            <a:ext cx="77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Treino</a:t>
            </a:r>
          </a:p>
        </p:txBody>
      </p:sp>
      <p:sp>
        <p:nvSpPr>
          <p:cNvPr id="29" name="Retângulo 28"/>
          <p:cNvSpPr/>
          <p:nvPr/>
        </p:nvSpPr>
        <p:spPr>
          <a:xfrm>
            <a:off x="9289895" y="6168299"/>
            <a:ext cx="175098" cy="21400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/>
          <p:cNvSpPr txBox="1"/>
          <p:nvPr/>
        </p:nvSpPr>
        <p:spPr>
          <a:xfrm>
            <a:off x="9487711" y="6090637"/>
            <a:ext cx="669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Teste</a:t>
            </a:r>
          </a:p>
        </p:txBody>
      </p:sp>
    </p:spTree>
    <p:extLst>
      <p:ext uri="{BB962C8B-B14F-4D97-AF65-F5344CB8AC3E}">
        <p14:creationId xmlns:p14="http://schemas.microsoft.com/office/powerpoint/2010/main" val="200361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 </a:t>
            </a:r>
            <a:r>
              <a:rPr lang="mr-IN" dirty="0" smtClean="0"/>
              <a:t>–</a:t>
            </a:r>
            <a:r>
              <a:rPr lang="pt-BR" dirty="0" smtClean="0"/>
              <a:t> Top 10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6852231"/>
              </p:ext>
            </p:extLst>
          </p:nvPr>
        </p:nvGraphicFramePr>
        <p:xfrm>
          <a:off x="838200" y="1553255"/>
          <a:ext cx="10515603" cy="462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2229"/>
                <a:gridCol w="1502229"/>
                <a:gridCol w="1502229"/>
                <a:gridCol w="1502229"/>
                <a:gridCol w="1502229"/>
                <a:gridCol w="1502229"/>
                <a:gridCol w="1502229"/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>
                          <a:effectLst/>
                        </a:rPr>
                        <a:t/>
                      </a:r>
                      <a:br>
                        <a:rPr lang="pt-BR" b="1" dirty="0">
                          <a:effectLst/>
                        </a:rPr>
                      </a:br>
                      <a:r>
                        <a:rPr lang="pt-BR" b="1" dirty="0" err="1">
                          <a:effectLst/>
                        </a:rPr>
                        <a:t>hidden_layer_sizes</a:t>
                      </a:r>
                      <a:endParaRPr lang="pt-BR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 err="1">
                          <a:effectLst/>
                        </a:rPr>
                        <a:t>activation</a:t>
                      </a:r>
                      <a:endParaRPr lang="pt-BR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 err="1">
                          <a:effectLst/>
                        </a:rPr>
                        <a:t>learning_rate</a:t>
                      </a:r>
                      <a:endParaRPr lang="pt-BR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>
                          <a:effectLst/>
                        </a:rPr>
                        <a:t>solver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 err="1">
                          <a:effectLst/>
                        </a:rPr>
                        <a:t>learning_rate_init</a:t>
                      </a:r>
                      <a:endParaRPr lang="pt-BR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 err="1">
                          <a:effectLst/>
                        </a:rPr>
                        <a:t>max_iter</a:t>
                      </a:r>
                      <a:endParaRPr lang="pt-BR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 err="1" smtClean="0">
                          <a:effectLst/>
                        </a:rPr>
                        <a:t>Mean</a:t>
                      </a:r>
                      <a:endParaRPr lang="pt-BR" b="1" dirty="0" smtClean="0">
                        <a:effectLst/>
                      </a:endParaRPr>
                    </a:p>
                    <a:p>
                      <a:pPr algn="r" fontAlgn="ctr"/>
                      <a:r>
                        <a:rPr lang="pt-BR" b="1" dirty="0" err="1" smtClean="0">
                          <a:effectLst/>
                        </a:rPr>
                        <a:t>accuracy</a:t>
                      </a:r>
                      <a:endParaRPr lang="pt-BR" b="1" dirty="0">
                        <a:effectLst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(26, 12)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tanh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 err="1">
                          <a:effectLst/>
                        </a:rPr>
                        <a:t>constant</a:t>
                      </a:r>
                      <a:endParaRPr lang="pt-BR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adam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0.0005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dirty="0">
                          <a:effectLst/>
                        </a:rPr>
                        <a:t>1000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dirty="0">
                          <a:effectLst/>
                        </a:rPr>
                        <a:t>0.719368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(26, 12)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relu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constant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 err="1">
                          <a:effectLst/>
                        </a:rPr>
                        <a:t>lbfgs</a:t>
                      </a:r>
                      <a:endParaRPr lang="pt-BR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0.0005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dirty="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>
                          <a:effectLst/>
                        </a:rPr>
                        <a:t>0.717391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(25, 13)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tanh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adaptive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adam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dirty="0">
                          <a:effectLst/>
                        </a:rPr>
                        <a:t>0.0005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dirty="0">
                          <a:effectLst/>
                        </a:rPr>
                        <a:t>1000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>
                          <a:effectLst/>
                        </a:rPr>
                        <a:t>0.717391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(10, 28)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tanh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adaptive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adam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0.0005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dirty="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dirty="0">
                          <a:effectLst/>
                        </a:rPr>
                        <a:t>0.715415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(18, 20)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tanh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adaptive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adam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0.0005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dirty="0">
                          <a:effectLst/>
                        </a:rPr>
                        <a:t>0.713439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(14, 24)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tanh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adaptive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adam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0.0005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1000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dirty="0">
                          <a:effectLst/>
                        </a:rPr>
                        <a:t>0.713439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(11, 27)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relu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adaptive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lbfgs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>
                          <a:effectLst/>
                        </a:rPr>
                        <a:t>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dirty="0">
                          <a:effectLst/>
                        </a:rPr>
                        <a:t>0.713439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(24, 14)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tanh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constant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adam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0.0005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1000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dirty="0">
                          <a:effectLst/>
                        </a:rPr>
                        <a:t>0.713439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(13, 25)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tanh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constant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 err="1">
                          <a:effectLst/>
                        </a:rPr>
                        <a:t>lbfgs</a:t>
                      </a:r>
                      <a:endParaRPr lang="pt-BR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>
                          <a:effectLst/>
                        </a:rPr>
                        <a:t>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1000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dirty="0">
                          <a:effectLst/>
                        </a:rPr>
                        <a:t>0.711462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(20, 18)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tanh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constant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adam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0.0005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dirty="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dirty="0">
                          <a:effectLst/>
                        </a:rPr>
                        <a:t>0.711462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6498076" y="6206251"/>
            <a:ext cx="4967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Melhores arquiteturas para as 4128 </a:t>
            </a:r>
            <a:r>
              <a:rPr lang="pt-BR" dirty="0" err="1" smtClean="0"/>
              <a:t>RNAs</a:t>
            </a:r>
            <a:r>
              <a:rPr lang="pt-BR" dirty="0" smtClean="0"/>
              <a:t> testadas.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2489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Outras Tentativas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Holdout</a:t>
            </a:r>
            <a:r>
              <a:rPr lang="pt-BR" dirty="0" smtClean="0"/>
              <a:t> 80/20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r>
              <a:rPr lang="pt-BR" dirty="0" smtClean="0"/>
              <a:t>Melhor rede encontrada:</a:t>
            </a: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444042"/>
              </p:ext>
            </p:extLst>
          </p:nvPr>
        </p:nvGraphicFramePr>
        <p:xfrm>
          <a:off x="838197" y="5026660"/>
          <a:ext cx="10515603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2229"/>
                <a:gridCol w="1502229"/>
                <a:gridCol w="1502229"/>
                <a:gridCol w="1502229"/>
                <a:gridCol w="1502229"/>
                <a:gridCol w="1502229"/>
                <a:gridCol w="1502229"/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>
                          <a:effectLst/>
                        </a:rPr>
                        <a:t/>
                      </a:r>
                      <a:br>
                        <a:rPr lang="pt-BR" b="1" dirty="0">
                          <a:effectLst/>
                        </a:rPr>
                      </a:br>
                      <a:r>
                        <a:rPr lang="pt-BR" b="1" dirty="0" err="1">
                          <a:effectLst/>
                        </a:rPr>
                        <a:t>hidden_layer_sizes</a:t>
                      </a:r>
                      <a:endParaRPr lang="pt-BR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 err="1">
                          <a:effectLst/>
                        </a:rPr>
                        <a:t>activation</a:t>
                      </a:r>
                      <a:endParaRPr lang="pt-BR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 err="1">
                          <a:effectLst/>
                        </a:rPr>
                        <a:t>learning_rate</a:t>
                      </a:r>
                      <a:endParaRPr lang="pt-BR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>
                          <a:effectLst/>
                        </a:rPr>
                        <a:t>solver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 err="1">
                          <a:effectLst/>
                        </a:rPr>
                        <a:t>learning_rate_init</a:t>
                      </a:r>
                      <a:endParaRPr lang="pt-BR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 err="1">
                          <a:effectLst/>
                        </a:rPr>
                        <a:t>max_iter</a:t>
                      </a:r>
                      <a:endParaRPr lang="pt-BR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 err="1" smtClean="0">
                          <a:effectLst/>
                        </a:rPr>
                        <a:t>Mean</a:t>
                      </a:r>
                      <a:endParaRPr lang="pt-BR" b="1" dirty="0" smtClean="0">
                        <a:effectLst/>
                      </a:endParaRPr>
                    </a:p>
                    <a:p>
                      <a:pPr algn="r" fontAlgn="ctr"/>
                      <a:r>
                        <a:rPr lang="pt-BR" b="1" dirty="0" err="1" smtClean="0">
                          <a:effectLst/>
                        </a:rPr>
                        <a:t>accuracy</a:t>
                      </a:r>
                      <a:endParaRPr lang="pt-BR" b="1" dirty="0">
                        <a:effectLst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is-IS" dirty="0" smtClean="0">
                          <a:effectLst/>
                        </a:rPr>
                        <a:t>(10, 28)</a:t>
                      </a:r>
                      <a:endParaRPr lang="is-I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 err="1" smtClean="0">
                          <a:effectLst/>
                        </a:rPr>
                        <a:t>identity</a:t>
                      </a:r>
                      <a:endParaRPr lang="pt-BR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 err="1">
                          <a:effectLst/>
                        </a:rPr>
                        <a:t>constant</a:t>
                      </a:r>
                      <a:endParaRPr lang="pt-BR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adam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0.0005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dirty="0" smtClean="0">
                          <a:effectLst/>
                        </a:rPr>
                        <a:t>50</a:t>
                      </a:r>
                      <a:endParaRPr lang="is-I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dirty="0" smtClean="0"/>
                        <a:t>0.79411764</a:t>
                      </a:r>
                      <a:endParaRPr lang="is-IS" dirty="0">
                        <a:effectLst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Retângulo 5"/>
          <p:cNvSpPr/>
          <p:nvPr/>
        </p:nvSpPr>
        <p:spPr>
          <a:xfrm>
            <a:off x="2626468" y="2970217"/>
            <a:ext cx="5097293" cy="8709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smtClean="0"/>
              <a:t>TREINO</a:t>
            </a:r>
            <a:endParaRPr lang="pt-BR" sz="2800" dirty="0"/>
          </a:p>
        </p:txBody>
      </p:sp>
      <p:sp>
        <p:nvSpPr>
          <p:cNvPr id="7" name="Retângulo 6"/>
          <p:cNvSpPr/>
          <p:nvPr/>
        </p:nvSpPr>
        <p:spPr>
          <a:xfrm>
            <a:off x="7723761" y="2970217"/>
            <a:ext cx="1750979" cy="8709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smtClean="0"/>
              <a:t>TESTE</a:t>
            </a:r>
            <a:endParaRPr lang="pt-BR" dirty="0"/>
          </a:p>
        </p:txBody>
      </p:sp>
      <p:sp>
        <p:nvSpPr>
          <p:cNvPr id="8" name="Chave Esquerda 7"/>
          <p:cNvSpPr/>
          <p:nvPr/>
        </p:nvSpPr>
        <p:spPr>
          <a:xfrm rot="5400000">
            <a:off x="5787955" y="-590756"/>
            <a:ext cx="525293" cy="68482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5552291" y="2161050"/>
            <a:ext cx="996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DATASET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875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Métricas do melhor modelo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551798"/>
              </p:ext>
            </p:extLst>
          </p:nvPr>
        </p:nvGraphicFramePr>
        <p:xfrm>
          <a:off x="838200" y="2389829"/>
          <a:ext cx="10515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/>
                <a:gridCol w="2103120"/>
                <a:gridCol w="2103120"/>
                <a:gridCol w="2103120"/>
                <a:gridCol w="2103120"/>
              </a:tblGrid>
              <a:tr h="370840">
                <a:tc>
                  <a:txBody>
                    <a:bodyPr/>
                    <a:lstStyle/>
                    <a:p>
                      <a:pPr algn="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 err="1" smtClean="0"/>
                        <a:t>precision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 smtClean="0"/>
                        <a:t>recall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 smtClean="0"/>
                        <a:t>f1-score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 err="1" smtClean="0"/>
                        <a:t>support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dirty="0" err="1" smtClean="0"/>
                        <a:t>akiec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dirty="0" smtClean="0"/>
                        <a:t>0.88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dirty="0" smtClean="0"/>
                        <a:t>0.58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dirty="0" smtClean="0"/>
                        <a:t>0.70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 smtClean="0"/>
                        <a:t>12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dirty="0" err="1" smtClean="0"/>
                        <a:t>bcc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dirty="0" smtClean="0"/>
                        <a:t>0.84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dirty="0" smtClean="0"/>
                        <a:t>1.00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dirty="0" smtClean="0"/>
                        <a:t>0.91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 smtClean="0"/>
                        <a:t>21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dirty="0" err="1" smtClean="0"/>
                        <a:t>bkl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dirty="0" smtClean="0"/>
                        <a:t>0.67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dirty="0" smtClean="0"/>
                        <a:t>0.67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dirty="0" smtClean="0"/>
                        <a:t>0.67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 smtClean="0"/>
                        <a:t>12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dirty="0" smtClean="0"/>
                        <a:t>mel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dirty="0" smtClean="0"/>
                        <a:t>0.70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dirty="0" smtClean="0"/>
                        <a:t>0.67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dirty="0" smtClean="0"/>
                        <a:t>0.68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 smtClean="0"/>
                        <a:t>21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dirty="0" err="1" smtClean="0"/>
                        <a:t>nv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i-FI" dirty="0" smtClean="0"/>
                        <a:t>0.79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dirty="0" smtClean="0"/>
                        <a:t>0.88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dirty="0" smtClean="0"/>
                        <a:t>0.84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 smtClean="0"/>
                        <a:t>26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dirty="0" err="1" smtClean="0"/>
                        <a:t>vasc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dirty="0" smtClean="0"/>
                        <a:t>1.00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dirty="0" smtClean="0"/>
                        <a:t>0.80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dirty="0" smtClean="0"/>
                        <a:t>0.89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 smtClean="0"/>
                        <a:t>10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dirty="0" err="1" smtClean="0"/>
                        <a:t>avg</a:t>
                      </a:r>
                      <a:r>
                        <a:rPr lang="pt-BR" dirty="0" smtClean="0"/>
                        <a:t> / total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dirty="0" smtClean="0"/>
                        <a:t>0.80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i-FI" dirty="0" smtClean="0"/>
                        <a:t>0.79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i-FI" dirty="0" smtClean="0"/>
                        <a:t>0.79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 smtClean="0"/>
                        <a:t>102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202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Matriz de Confusão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8" t="42895" r="58756" b="19835"/>
          <a:stretch/>
        </p:blipFill>
        <p:spPr>
          <a:xfrm>
            <a:off x="5612920" y="1449148"/>
            <a:ext cx="6412301" cy="5196176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30" y="1697240"/>
            <a:ext cx="5321061" cy="469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99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Neurônio Artificial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4176713" cy="4351338"/>
          </a:xfrm>
        </p:spPr>
        <p:txBody>
          <a:bodyPr/>
          <a:lstStyle/>
          <a:p>
            <a:r>
              <a:rPr lang="pt-BR" i="1" dirty="0" err="1"/>
              <a:t>Perceptron</a:t>
            </a:r>
            <a:r>
              <a:rPr lang="pt-BR" dirty="0"/>
              <a:t>: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 X</a:t>
            </a:r>
            <a:r>
              <a:rPr lang="pt-BR" baseline="-25000" dirty="0"/>
              <a:t>i  </a:t>
            </a:r>
            <a:r>
              <a:rPr lang="pt-BR" dirty="0"/>
              <a:t>: Entradas;</a:t>
            </a:r>
          </a:p>
          <a:p>
            <a:pPr lvl="1"/>
            <a:r>
              <a:rPr lang="pt-BR" dirty="0" err="1"/>
              <a:t>W</a:t>
            </a:r>
            <a:r>
              <a:rPr lang="pt-BR" baseline="-25000" dirty="0" err="1"/>
              <a:t>i</a:t>
            </a:r>
            <a:r>
              <a:rPr lang="pt-BR" baseline="-25000" dirty="0"/>
              <a:t> </a:t>
            </a:r>
            <a:r>
              <a:rPr lang="pt-BR" dirty="0"/>
              <a:t>: Pesos;</a:t>
            </a:r>
          </a:p>
          <a:p>
            <a:pPr lvl="1"/>
            <a:r>
              <a:rPr lang="pt-BR" dirty="0"/>
              <a:t> ∑  : Soma ponderada;</a:t>
            </a:r>
          </a:p>
          <a:p>
            <a:pPr lvl="1"/>
            <a:r>
              <a:rPr lang="pt-BR" dirty="0"/>
              <a:t> </a:t>
            </a:r>
            <a:r>
              <a:rPr lang="pt-BR" dirty="0" err="1"/>
              <a:t>ƒ</a:t>
            </a:r>
            <a:r>
              <a:rPr lang="pt-BR" dirty="0"/>
              <a:t>   : Função de Ativação;</a:t>
            </a:r>
          </a:p>
          <a:p>
            <a:pPr lvl="1"/>
            <a:r>
              <a:rPr lang="pt-BR" dirty="0"/>
              <a:t> </a:t>
            </a:r>
            <a:r>
              <a:rPr lang="pt-BR" dirty="0" err="1"/>
              <a:t>Y</a:t>
            </a:r>
            <a:r>
              <a:rPr lang="pt-BR" dirty="0"/>
              <a:t>  : Saída.  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187" y="1932908"/>
            <a:ext cx="4556125" cy="433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2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de Ativação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875" y="1644378"/>
            <a:ext cx="3830595" cy="2553730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032" y="1644378"/>
            <a:ext cx="3830705" cy="255380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031" y="4198109"/>
            <a:ext cx="3830706" cy="255380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875" y="4198184"/>
            <a:ext cx="3830595" cy="255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43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63" y="2036684"/>
            <a:ext cx="7063945" cy="4709297"/>
          </a:xfr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Limitação 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939112" y="1812068"/>
            <a:ext cx="5696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BR" sz="2800" dirty="0"/>
              <a:t>Problemas Linearmente Separáveis</a:t>
            </a:r>
          </a:p>
        </p:txBody>
      </p:sp>
    </p:spTree>
    <p:extLst>
      <p:ext uri="{BB962C8B-B14F-4D97-AF65-F5344CB8AC3E}">
        <p14:creationId xmlns:p14="http://schemas.microsoft.com/office/powerpoint/2010/main" val="146272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63" y="2036684"/>
            <a:ext cx="7063945" cy="4709297"/>
          </a:xfr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Limitação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939112" y="1812068"/>
            <a:ext cx="5696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BR" sz="2800" dirty="0"/>
              <a:t>Problemas Linearmente Separáveis</a:t>
            </a:r>
          </a:p>
        </p:txBody>
      </p:sp>
    </p:spTree>
    <p:extLst>
      <p:ext uri="{BB962C8B-B14F-4D97-AF65-F5344CB8AC3E}">
        <p14:creationId xmlns:p14="http://schemas.microsoft.com/office/powerpoint/2010/main" val="73983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63" y="2036684"/>
            <a:ext cx="7063945" cy="4709296"/>
          </a:xfr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Limitação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939112" y="1812068"/>
            <a:ext cx="6882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BR" sz="2800"/>
              <a:t>Problemas Não-Linearmente </a:t>
            </a:r>
            <a:r>
              <a:rPr lang="pt-BR" sz="2800" dirty="0"/>
              <a:t>Separáveis</a:t>
            </a:r>
          </a:p>
        </p:txBody>
      </p:sp>
    </p:spTree>
    <p:extLst>
      <p:ext uri="{BB962C8B-B14F-4D97-AF65-F5344CB8AC3E}">
        <p14:creationId xmlns:p14="http://schemas.microsoft.com/office/powerpoint/2010/main" val="96168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63" y="2036684"/>
            <a:ext cx="7063944" cy="4709296"/>
          </a:xfr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Limitação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939112" y="1812068"/>
            <a:ext cx="6882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BR" sz="2800"/>
              <a:t>Problemas Não-Linearmente </a:t>
            </a:r>
            <a:r>
              <a:rPr lang="pt-BR" sz="2800" dirty="0"/>
              <a:t>Separáveis</a:t>
            </a:r>
          </a:p>
        </p:txBody>
      </p:sp>
    </p:spTree>
    <p:extLst>
      <p:ext uri="{BB962C8B-B14F-4D97-AF65-F5344CB8AC3E}">
        <p14:creationId xmlns:p14="http://schemas.microsoft.com/office/powerpoint/2010/main" val="77048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855</Words>
  <Application>Microsoft Macintosh PowerPoint</Application>
  <PresentationFormat>Widescreen</PresentationFormat>
  <Paragraphs>457</Paragraphs>
  <Slides>39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7" baseType="lpstr">
      <vt:lpstr>Calibri</vt:lpstr>
      <vt:lpstr>Calibri Light</vt:lpstr>
      <vt:lpstr>Cambria Math</vt:lpstr>
      <vt:lpstr>Mangal</vt:lpstr>
      <vt:lpstr>Microsoft Sans Serif</vt:lpstr>
      <vt:lpstr>Wingdings</vt:lpstr>
      <vt:lpstr>Arial</vt:lpstr>
      <vt:lpstr>Tema do Office</vt:lpstr>
      <vt:lpstr>Diagnóstico de Câncer de Pele Utilizando Redes Neurais Artificiais</vt:lpstr>
      <vt:lpstr>Técnicas Utilzadas</vt:lpstr>
      <vt:lpstr>Motivação</vt:lpstr>
      <vt:lpstr>Neurônio Artificial</vt:lpstr>
      <vt:lpstr>Funções de Ativação</vt:lpstr>
      <vt:lpstr>Limitação </vt:lpstr>
      <vt:lpstr>Limitação</vt:lpstr>
      <vt:lpstr>Limitação</vt:lpstr>
      <vt:lpstr>Limitação</vt:lpstr>
      <vt:lpstr>Solução</vt:lpstr>
      <vt:lpstr>Solução</vt:lpstr>
      <vt:lpstr>Multilayer Perceptron</vt:lpstr>
      <vt:lpstr>Desafios de MLPs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Problema: Classificação de Câncer de Pele</vt:lpstr>
      <vt:lpstr>Doenças ou lesões que a rede neural é capaz de detectar</vt:lpstr>
      <vt:lpstr>Apresentação do PowerPoint</vt:lpstr>
      <vt:lpstr>Atributos do Dataset</vt:lpstr>
      <vt:lpstr>ARQUITETURAS SUGERIDAS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Arquitetura da MLP</vt:lpstr>
      <vt:lpstr>Busca em Grade</vt:lpstr>
      <vt:lpstr>Regra da Pirâmide Geométrica</vt:lpstr>
      <vt:lpstr>Validação Cruzada</vt:lpstr>
      <vt:lpstr>Resultados – Top 10</vt:lpstr>
      <vt:lpstr>Outras Tentativas</vt:lpstr>
      <vt:lpstr>Métricas do melhor modelo</vt:lpstr>
      <vt:lpstr>Matriz de Confusão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Diagnóstico de Câncer de Pele Utilizando Redes Neurais Artificiais</dc:title>
  <dc:creator>Luiz Carlos Silva</dc:creator>
  <cp:lastModifiedBy>Usuário do Microsoft Office</cp:lastModifiedBy>
  <cp:revision>15</cp:revision>
  <dcterms:created xsi:type="dcterms:W3CDTF">2018-12-04T00:52:32Z</dcterms:created>
  <dcterms:modified xsi:type="dcterms:W3CDTF">2018-12-04T15:54:29Z</dcterms:modified>
</cp:coreProperties>
</file>